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35" r:id="rId2"/>
    <p:sldId id="338" r:id="rId3"/>
    <p:sldId id="339" r:id="rId4"/>
    <p:sldId id="308" r:id="rId5"/>
    <p:sldId id="337" r:id="rId6"/>
    <p:sldId id="341" r:id="rId7"/>
    <p:sldId id="347" r:id="rId8"/>
    <p:sldId id="342" r:id="rId9"/>
    <p:sldId id="340" r:id="rId10"/>
    <p:sldId id="348" r:id="rId11"/>
    <p:sldId id="349" r:id="rId12"/>
    <p:sldId id="344" r:id="rId13"/>
    <p:sldId id="346" r:id="rId14"/>
    <p:sldId id="357" r:id="rId15"/>
    <p:sldId id="359" r:id="rId16"/>
    <p:sldId id="360" r:id="rId17"/>
    <p:sldId id="327" r:id="rId18"/>
    <p:sldId id="314" r:id="rId19"/>
    <p:sldId id="350" r:id="rId20"/>
    <p:sldId id="351" r:id="rId21"/>
    <p:sldId id="352" r:id="rId22"/>
    <p:sldId id="354" r:id="rId23"/>
    <p:sldId id="355" r:id="rId24"/>
    <p:sldId id="343" r:id="rId25"/>
    <p:sldId id="281" r:id="rId2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a Svedkauskaite" initials="AS" lastIdx="5" clrIdx="0"/>
  <p:cmAuthor id="1" name="JREED" initials="" lastIdx="5" clrIdx="1"/>
  <p:cmAuthor id="2" name="Linda Schuch" initials="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67429" autoAdjust="0"/>
  </p:normalViewPr>
  <p:slideViewPr>
    <p:cSldViewPr>
      <p:cViewPr varScale="1">
        <p:scale>
          <a:sx n="45" d="100"/>
          <a:sy n="45" d="100"/>
        </p:scale>
        <p:origin x="-120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867A75AB-D9EB-482E-A785-D750EBA75B24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2D9C77C2-9AEE-4014-A24B-FDFF572DC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eaLnBrk="0" hangingPunct="0"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eaLnBrk="0" hangingPunct="0"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fld id="{DAF42D6A-0E21-4939-B22A-9A3F74561D06}" type="datetimeFigureOut">
              <a:rPr lang="en-US"/>
              <a:pPr>
                <a:defRPr/>
              </a:pPr>
              <a:t>1/23/2012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eaLnBrk="0" hangingPunct="0"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eaLnBrk="0" hangingPunct="0"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fld id="{4C48634E-1302-4486-A400-0638944CAC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48634E-1302-4486-A400-0638944CAC9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on Tom’s video to demo.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48634E-1302-4486-A400-0638944CAC9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48634E-1302-4486-A400-0638944CAC9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48634E-1302-4486-A400-0638944CAC9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48634E-1302-4486-A400-0638944CAC9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48634E-1302-4486-A400-0638944CAC9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Why did ODE choose the </a:t>
            </a:r>
            <a:r>
              <a:rPr lang="en-US" dirty="0" err="1" smtClean="0"/>
              <a:t>CoP</a:t>
            </a:r>
            <a:r>
              <a:rPr lang="en-US" dirty="0" smtClean="0"/>
              <a:t> as an approach to providing implementation support?</a:t>
            </a:r>
            <a:endParaRPr lang="en-US" sz="1400" dirty="0" smtClean="0"/>
          </a:p>
          <a:p>
            <a:pPr lvl="1"/>
            <a:r>
              <a:rPr lang="en-US" dirty="0" smtClean="0"/>
              <a:t>What’s in it for users?</a:t>
            </a:r>
            <a:endParaRPr lang="en-US" sz="1400" dirty="0" smtClean="0"/>
          </a:p>
          <a:p>
            <a:pPr lvl="1"/>
            <a:r>
              <a:rPr lang="en-US" dirty="0" smtClean="0"/>
              <a:t>What can they expect?</a:t>
            </a:r>
            <a:endParaRPr lang="en-US" sz="1400" dirty="0" smtClean="0"/>
          </a:p>
          <a:p>
            <a:r>
              <a:rPr lang="en-US" dirty="0" smtClean="0"/>
              <a:t>          What are the expectations for the credit flex COP?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48634E-1302-4486-A400-0638944CAC9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Why did ODE choose the </a:t>
            </a:r>
            <a:r>
              <a:rPr lang="en-US" dirty="0" err="1" smtClean="0"/>
              <a:t>CoP</a:t>
            </a:r>
            <a:r>
              <a:rPr lang="en-US" dirty="0" smtClean="0"/>
              <a:t> as an approach to providing implementation support?</a:t>
            </a:r>
            <a:endParaRPr lang="en-US" sz="1400" dirty="0" smtClean="0"/>
          </a:p>
          <a:p>
            <a:pPr lvl="1"/>
            <a:r>
              <a:rPr lang="en-US" dirty="0" smtClean="0"/>
              <a:t>What’s in it for users?</a:t>
            </a:r>
            <a:endParaRPr lang="en-US" sz="1400" dirty="0" smtClean="0"/>
          </a:p>
          <a:p>
            <a:pPr lvl="1"/>
            <a:r>
              <a:rPr lang="en-US" dirty="0" smtClean="0"/>
              <a:t>What can they expect?</a:t>
            </a:r>
            <a:endParaRPr lang="en-US" sz="1400" dirty="0" smtClean="0"/>
          </a:p>
          <a:p>
            <a:r>
              <a:rPr lang="en-US" dirty="0" smtClean="0"/>
              <a:t>          What are the expectations for the credit flex COP?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48634E-1302-4486-A400-0638944CAC9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Patti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48634E-1302-4486-A400-0638944CAC9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48634E-1302-4486-A400-0638944CAC9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48634E-1302-4486-A400-0638944CAC9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Intended</a:t>
            </a:r>
            <a:r>
              <a:rPr lang="en-US" baseline="0" dirty="0" smtClean="0"/>
              <a:t> Outcomes:</a:t>
            </a:r>
            <a:endParaRPr lang="en-US" dirty="0" smtClean="0"/>
          </a:p>
          <a:p>
            <a:pPr lvl="0"/>
            <a:r>
              <a:rPr lang="en-US" dirty="0" smtClean="0"/>
              <a:t>Join the </a:t>
            </a:r>
            <a:r>
              <a:rPr lang="en-US" dirty="0" err="1" smtClean="0"/>
              <a:t>CoP</a:t>
            </a:r>
            <a:r>
              <a:rPr lang="en-US" dirty="0" smtClean="0"/>
              <a:t> for dialogue and discussion</a:t>
            </a:r>
          </a:p>
          <a:p>
            <a:pPr lvl="0"/>
            <a:r>
              <a:rPr lang="en-US" dirty="0" smtClean="0"/>
              <a:t>Field test </a:t>
            </a:r>
            <a:r>
              <a:rPr lang="en-US" dirty="0" err="1" smtClean="0"/>
              <a:t>CoP</a:t>
            </a:r>
            <a:r>
              <a:rPr lang="en-US" dirty="0" smtClean="0"/>
              <a:t> site with soft audience to get feedback before statewide launch of </a:t>
            </a:r>
            <a:r>
              <a:rPr lang="en-US" dirty="0" err="1" smtClean="0"/>
              <a:t>CoP</a:t>
            </a:r>
            <a:r>
              <a:rPr lang="en-US" dirty="0" smtClean="0"/>
              <a:t> site</a:t>
            </a:r>
          </a:p>
          <a:p>
            <a:pPr lvl="0"/>
            <a:r>
              <a:rPr lang="en-US" dirty="0" smtClean="0"/>
              <a:t>Understand </a:t>
            </a:r>
            <a:r>
              <a:rPr lang="en-US" dirty="0" err="1" smtClean="0"/>
              <a:t>CoP</a:t>
            </a:r>
            <a:r>
              <a:rPr lang="en-US" dirty="0" smtClean="0"/>
              <a:t> as a strategy of communication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48634E-1302-4486-A400-0638944CAC9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sz="1000" dirty="0" smtClean="0"/>
          </a:p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48634E-1302-4486-A400-0638944CAC9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48634E-1302-4486-A400-0638944CAC9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48634E-1302-4486-A400-0638944CAC9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Why did ODE choose the </a:t>
            </a:r>
            <a:r>
              <a:rPr lang="en-US" dirty="0" err="1" smtClean="0"/>
              <a:t>CoP</a:t>
            </a:r>
            <a:r>
              <a:rPr lang="en-US" dirty="0" smtClean="0"/>
              <a:t> as an approach to providing implementation support?</a:t>
            </a:r>
            <a:endParaRPr lang="en-US" sz="1400" dirty="0" smtClean="0"/>
          </a:p>
          <a:p>
            <a:pPr lvl="1"/>
            <a:r>
              <a:rPr lang="en-US" dirty="0" smtClean="0"/>
              <a:t>What’s in it for users?</a:t>
            </a:r>
            <a:endParaRPr lang="en-US" sz="1400" dirty="0" smtClean="0"/>
          </a:p>
          <a:p>
            <a:pPr lvl="1"/>
            <a:r>
              <a:rPr lang="en-US" dirty="0" smtClean="0"/>
              <a:t>What can they expect?</a:t>
            </a:r>
            <a:endParaRPr lang="en-US" sz="1400" dirty="0" smtClean="0"/>
          </a:p>
          <a:p>
            <a:r>
              <a:rPr lang="en-US" dirty="0" smtClean="0"/>
              <a:t>          What are the expectations for the credit flex COP?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48634E-1302-4486-A400-0638944CAC9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42948-DA3A-46C8-ABEB-2420981816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9182D-F689-4377-B86A-5B9A950132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34761-C2FB-41CC-B63C-240CAFCD2D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BD943-703C-493E-A490-EED8535DB7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FC760-7207-48E4-B0D7-CB2838FF4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2B857-316D-4FA0-8A08-F03D07B570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B4608-969B-4BAF-830F-7DF9E8696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625F3-53A4-4294-A6D3-252089A34E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518A5-71BB-465C-AD41-1CEC50FFCA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2A43E-72E1-4C04-9570-43FE6D5B02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05121-48FC-4832-85CE-003285A80E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fld id="{1BCD907E-130C-44CE-A1AC-46B4AE11E7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5" descr="GLE%20logo_lines%203-inches_2-23-11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460981"/>
            <a:ext cx="1752600" cy="397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ヒラギノ角ゴ Pro W3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2.jpg@01CC05A7.08808720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haredwork.org:8650/web/gues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sharedwork.org:8650/group/ohio-credit-flexibility/home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haredwork.org:8650/web/guest" TargetMode="External"/><Relationship Id="rId2" Type="http://schemas.openxmlformats.org/officeDocument/2006/relationships/hyperlink" Target="http://sharedwork.org:8650/group/ohio-credit-flexibility/home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jreed@air.or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svedkauskaite@air.org" TargetMode="External"/><Relationship Id="rId4" Type="http://schemas.openxmlformats.org/officeDocument/2006/relationships/hyperlink" Target="mailto:vcirks@air.or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vcirks@air.or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svedkauskaite@air.org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joanne.cashman@nasdse.or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atrice.linehan@nasdse.org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tom.rutan@ode.state.oh.u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../../../../Local%20Settings/Temporary%20Internet%20Files/Content.IE5/6ZC6PFGR/education.ohio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066800"/>
            <a:ext cx="8153400" cy="1828800"/>
          </a:xfrm>
        </p:spPr>
        <p:txBody>
          <a:bodyPr anchor="t" anchorCtr="1"/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</a:rPr>
              <a:t>Ohio Credit Flexibility 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Community of Practice Launch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971800"/>
            <a:ext cx="7924800" cy="2895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Ohio Department of Education</a:t>
            </a:r>
          </a:p>
          <a:p>
            <a:pPr eaLnBrk="1" hangingPunct="1"/>
            <a:r>
              <a:rPr lang="en-US" sz="2400" dirty="0" smtClean="0"/>
              <a:t>Great Lakes East Comprehensive Center</a:t>
            </a:r>
          </a:p>
          <a:p>
            <a:pPr eaLnBrk="1" hangingPunct="1"/>
            <a:r>
              <a:rPr lang="en-US" sz="2400" dirty="0" smtClean="0"/>
              <a:t>IDEA Partnership</a:t>
            </a:r>
          </a:p>
          <a:p>
            <a:pPr eaLnBrk="1" hangingPunct="1"/>
            <a:endParaRPr lang="en-US" sz="2400" b="1" dirty="0" smtClean="0"/>
          </a:p>
          <a:p>
            <a:pPr eaLnBrk="1" hangingPunct="1"/>
            <a:r>
              <a:rPr lang="en-US" sz="2400" b="1" dirty="0" smtClean="0"/>
              <a:t>January 24, 2012</a:t>
            </a:r>
          </a:p>
          <a:p>
            <a:pPr eaLnBrk="1" hangingPunct="1"/>
            <a:r>
              <a:rPr lang="en-US" sz="2400" b="1" dirty="0" smtClean="0"/>
              <a:t>1:30–2:30 p.m.</a:t>
            </a:r>
            <a:endParaRPr lang="en-US" sz="2400" dirty="0" smtClean="0"/>
          </a:p>
        </p:txBody>
      </p:sp>
      <p:pic>
        <p:nvPicPr>
          <p:cNvPr id="4" name="Picture 3" descr="IDEA Partnership Logo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267200" y="6210300"/>
            <a:ext cx="10191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1143000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SharedWork.org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4000" dirty="0" smtClean="0">
                <a:hlinkClick r:id="rId4"/>
              </a:rPr>
              <a:t>Ohio Credit Flex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5" cstate="print"/>
          <a:srcRect l="29979" t="20620" r="25000" b="8547"/>
          <a:stretch>
            <a:fillRect/>
          </a:stretch>
        </p:blipFill>
        <p:spPr bwMode="auto">
          <a:xfrm>
            <a:off x="2247253" y="1981200"/>
            <a:ext cx="4649494" cy="4114800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Ohio Credit Flex </a:t>
            </a:r>
            <a:r>
              <a:rPr lang="en-US" dirty="0" err="1" smtClean="0">
                <a:solidFill>
                  <a:srgbClr val="000000"/>
                </a:solidFill>
              </a:rPr>
              <a:t>CoP</a:t>
            </a:r>
            <a:r>
              <a:rPr lang="en-US" dirty="0" smtClean="0">
                <a:solidFill>
                  <a:srgbClr val="000000"/>
                </a:solidFill>
              </a:rPr>
              <a:t> Site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 of the </a:t>
            </a:r>
            <a:r>
              <a:rPr lang="en-US" dirty="0" smtClean="0">
                <a:hlinkClick r:id="rId2"/>
              </a:rPr>
              <a:t>site </a:t>
            </a:r>
            <a:r>
              <a:rPr lang="en-US" sz="2800" dirty="0" smtClean="0">
                <a:hlinkClick r:id="rId3"/>
              </a:rPr>
              <a:t>http://sharedwork.org:8650/web/guest</a:t>
            </a:r>
            <a:endParaRPr lang="en-US" sz="2800" dirty="0" smtClean="0"/>
          </a:p>
          <a:p>
            <a:r>
              <a:rPr lang="en-US" dirty="0" smtClean="0"/>
              <a:t>Site Features (e.g., wiki)</a:t>
            </a:r>
          </a:p>
          <a:p>
            <a:r>
              <a:rPr lang="en-US" dirty="0" smtClean="0"/>
              <a:t>Major Functions for Users (e.g., ask a question)</a:t>
            </a:r>
          </a:p>
          <a:p>
            <a:r>
              <a:rPr lang="en-US" dirty="0" smtClean="0"/>
              <a:t>Overall Process (e.g., contact a content expert)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IDEA Partnership </a:t>
            </a:r>
            <a:r>
              <a:rPr lang="en-US" dirty="0" err="1" smtClean="0">
                <a:solidFill>
                  <a:srgbClr val="000000"/>
                </a:solidFill>
                <a:ea typeface="ＭＳ Ｐゴシック" charset="-128"/>
              </a:rPr>
              <a:t>CoP</a:t>
            </a:r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 Model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Developed specifically for state education agencies</a:t>
            </a:r>
          </a:p>
          <a:p>
            <a:r>
              <a:rPr lang="en-US" dirty="0" smtClean="0">
                <a:ea typeface="ＭＳ Ｐゴシック" charset="-128"/>
              </a:rPr>
              <a:t>Designed to engage stakeholders in authentic collaboration and concrete work</a:t>
            </a:r>
          </a:p>
          <a:p>
            <a:r>
              <a:rPr lang="en-US" dirty="0" smtClean="0">
                <a:ea typeface="ＭＳ Ｐゴシック" charset="-128"/>
              </a:rPr>
              <a:t>Utilizes technology to connect participants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93713"/>
            <a:ext cx="7772400" cy="914400"/>
          </a:xfrm>
        </p:spPr>
        <p:txBody>
          <a:bodyPr>
            <a:normAutofit fontScale="90000"/>
          </a:bodyPr>
          <a:lstStyle/>
          <a:p>
            <a:pPr algn="ctr" defTabSz="820738"/>
            <a:r>
              <a:rPr lang="en-US" sz="2800" dirty="0" smtClean="0">
                <a:solidFill>
                  <a:srgbClr val="000000"/>
                </a:solidFill>
              </a:rPr>
              <a:t>The IDEA Partnership Approach </a:t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to Community Building</a:t>
            </a:r>
            <a:endParaRPr lang="en-US" sz="2800" dirty="0">
              <a:solidFill>
                <a:srgbClr val="000000"/>
              </a:solidFill>
            </a:endParaRPr>
          </a:p>
        </p:txBody>
      </p:sp>
      <p:grpSp>
        <p:nvGrpSpPr>
          <p:cNvPr id="2" name="AutoShape 3"/>
          <p:cNvGrpSpPr>
            <a:grpSpLocks/>
          </p:cNvGrpSpPr>
          <p:nvPr/>
        </p:nvGrpSpPr>
        <p:grpSpPr bwMode="auto">
          <a:xfrm>
            <a:off x="568325" y="1611313"/>
            <a:ext cx="7680325" cy="4425950"/>
            <a:chOff x="192" y="960"/>
            <a:chExt cx="4838" cy="2788"/>
          </a:xfrm>
        </p:grpSpPr>
        <p:pic>
          <p:nvPicPr>
            <p:cNvPr id="12293" name="AutoShape 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192" y="960"/>
              <a:ext cx="4838" cy="2788"/>
            </a:xfrm>
            <a:prstGeom prst="rect">
              <a:avLst/>
            </a:prstGeom>
            <a:noFill/>
          </p:spPr>
        </p:pic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 rot="5400000">
              <a:off x="1393" y="112"/>
              <a:ext cx="2436" cy="4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 i="1"/>
            </a:p>
          </p:txBody>
        </p:sp>
      </p:grpSp>
      <p:sp>
        <p:nvSpPr>
          <p:cNvPr id="12295" name="Freeform 4"/>
          <p:cNvSpPr>
            <a:spLocks/>
          </p:cNvSpPr>
          <p:nvPr/>
        </p:nvSpPr>
        <p:spPr bwMode="gray">
          <a:xfrm>
            <a:off x="708025" y="1620838"/>
            <a:ext cx="7400925" cy="484187"/>
          </a:xfrm>
          <a:custGeom>
            <a:avLst/>
            <a:gdLst>
              <a:gd name="T0" fmla="*/ 0 w 4662"/>
              <a:gd name="T1" fmla="*/ 2147483647 h 305"/>
              <a:gd name="T2" fmla="*/ 2147483647 w 4662"/>
              <a:gd name="T3" fmla="*/ 2147483647 h 305"/>
              <a:gd name="T4" fmla="*/ 2147483647 w 4662"/>
              <a:gd name="T5" fmla="*/ 2147483647 h 305"/>
              <a:gd name="T6" fmla="*/ 2147483647 w 4662"/>
              <a:gd name="T7" fmla="*/ 2147483647 h 305"/>
              <a:gd name="T8" fmla="*/ 2147483647 w 4662"/>
              <a:gd name="T9" fmla="*/ 2147483647 h 305"/>
              <a:gd name="T10" fmla="*/ 2147483647 w 4662"/>
              <a:gd name="T11" fmla="*/ 2147483647 h 305"/>
              <a:gd name="T12" fmla="*/ 2147483647 w 4662"/>
              <a:gd name="T13" fmla="*/ 2147483647 h 305"/>
              <a:gd name="T14" fmla="*/ 2147483647 w 4662"/>
              <a:gd name="T15" fmla="*/ 2147483647 h 305"/>
              <a:gd name="T16" fmla="*/ 0 w 4662"/>
              <a:gd name="T17" fmla="*/ 2147483647 h 30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662"/>
              <a:gd name="T28" fmla="*/ 0 h 305"/>
              <a:gd name="T29" fmla="*/ 4662 w 4662"/>
              <a:gd name="T30" fmla="*/ 305 h 30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662" h="305">
                <a:moveTo>
                  <a:pt x="0" y="305"/>
                </a:moveTo>
                <a:cubicBezTo>
                  <a:pt x="40" y="233"/>
                  <a:pt x="49" y="229"/>
                  <a:pt x="108" y="169"/>
                </a:cubicBezTo>
                <a:cubicBezTo>
                  <a:pt x="167" y="109"/>
                  <a:pt x="221" y="44"/>
                  <a:pt x="456" y="22"/>
                </a:cubicBezTo>
                <a:cubicBezTo>
                  <a:pt x="692" y="0"/>
                  <a:pt x="600" y="13"/>
                  <a:pt x="888" y="11"/>
                </a:cubicBezTo>
                <a:cubicBezTo>
                  <a:pt x="1177" y="9"/>
                  <a:pt x="1640" y="10"/>
                  <a:pt x="2194" y="12"/>
                </a:cubicBezTo>
                <a:cubicBezTo>
                  <a:pt x="2748" y="14"/>
                  <a:pt x="3800" y="21"/>
                  <a:pt x="4212" y="25"/>
                </a:cubicBezTo>
                <a:cubicBezTo>
                  <a:pt x="4388" y="33"/>
                  <a:pt x="4489" y="100"/>
                  <a:pt x="4592" y="205"/>
                </a:cubicBezTo>
                <a:cubicBezTo>
                  <a:pt x="4626" y="249"/>
                  <a:pt x="4638" y="257"/>
                  <a:pt x="4662" y="305"/>
                </a:cubicBezTo>
                <a:lnTo>
                  <a:pt x="0" y="305"/>
                </a:lnTo>
                <a:close/>
              </a:path>
            </a:pathLst>
          </a:custGeom>
          <a:gradFill rotWithShape="0">
            <a:gsLst>
              <a:gs pos="0">
                <a:srgbClr val="C1D1AD"/>
              </a:gs>
              <a:gs pos="50000">
                <a:srgbClr val="8BAA66"/>
              </a:gs>
              <a:gs pos="100000">
                <a:srgbClr val="C1D1AD"/>
              </a:gs>
            </a:gsLst>
            <a:lin ang="0" scaled="1"/>
          </a:gradFill>
          <a:ln w="38100" cap="flat" cmpd="sng">
            <a:solidFill>
              <a:srgbClr val="DCDFCF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 rot="10778139">
            <a:off x="7005638" y="3729038"/>
            <a:ext cx="504825" cy="496887"/>
            <a:chOff x="1872" y="2352"/>
            <a:chExt cx="240" cy="240"/>
          </a:xfrm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968" y="2352"/>
              <a:ext cx="144" cy="240"/>
              <a:chOff x="1968" y="2352"/>
              <a:chExt cx="144" cy="240"/>
            </a:xfrm>
          </p:grpSpPr>
          <p:sp>
            <p:nvSpPr>
              <p:cNvPr id="12298" name="Oval 7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i="1"/>
              </a:p>
            </p:txBody>
          </p:sp>
          <p:sp>
            <p:nvSpPr>
              <p:cNvPr id="12299" name="Oval 8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i="1"/>
              </a:p>
            </p:txBody>
          </p:sp>
          <p:sp>
            <p:nvSpPr>
              <p:cNvPr id="12300" name="Oval 9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i="1"/>
              </a:p>
            </p:txBody>
          </p:sp>
          <p:sp>
            <p:nvSpPr>
              <p:cNvPr id="12301" name="Oval 10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i="1"/>
              </a:p>
            </p:txBody>
          </p:sp>
          <p:sp>
            <p:nvSpPr>
              <p:cNvPr id="12302" name="Oval 11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i="1"/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872" y="2352"/>
              <a:ext cx="144" cy="240"/>
              <a:chOff x="1968" y="2352"/>
              <a:chExt cx="144" cy="240"/>
            </a:xfrm>
          </p:grpSpPr>
          <p:sp>
            <p:nvSpPr>
              <p:cNvPr id="12304" name="Oval 13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i="1"/>
              </a:p>
            </p:txBody>
          </p:sp>
          <p:sp>
            <p:nvSpPr>
              <p:cNvPr id="12305" name="Oval 14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i="1"/>
              </a:p>
            </p:txBody>
          </p:sp>
          <p:sp>
            <p:nvSpPr>
              <p:cNvPr id="12306" name="Oval 15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i="1"/>
              </a:p>
            </p:txBody>
          </p:sp>
          <p:sp>
            <p:nvSpPr>
              <p:cNvPr id="12307" name="Oval 16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i="1"/>
              </a:p>
            </p:txBody>
          </p:sp>
          <p:sp>
            <p:nvSpPr>
              <p:cNvPr id="12308" name="Oval 17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i="1"/>
              </a:p>
            </p:txBody>
          </p:sp>
        </p:grp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1544638" y="3729038"/>
            <a:ext cx="504825" cy="496887"/>
            <a:chOff x="1872" y="2352"/>
            <a:chExt cx="240" cy="240"/>
          </a:xfrm>
        </p:grpSpPr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1968" y="2352"/>
              <a:ext cx="144" cy="240"/>
              <a:chOff x="1968" y="2352"/>
              <a:chExt cx="144" cy="240"/>
            </a:xfrm>
          </p:grpSpPr>
          <p:sp>
            <p:nvSpPr>
              <p:cNvPr id="12311" name="Oval 20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1"/>
              </a:p>
            </p:txBody>
          </p:sp>
          <p:sp>
            <p:nvSpPr>
              <p:cNvPr id="12312" name="Oval 21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1"/>
              </a:p>
            </p:txBody>
          </p:sp>
          <p:sp>
            <p:nvSpPr>
              <p:cNvPr id="12313" name="Oval 22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1"/>
              </a:p>
            </p:txBody>
          </p:sp>
          <p:sp>
            <p:nvSpPr>
              <p:cNvPr id="12314" name="Oval 23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1"/>
              </a:p>
            </p:txBody>
          </p:sp>
          <p:sp>
            <p:nvSpPr>
              <p:cNvPr id="12315" name="Oval 24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1"/>
              </a:p>
            </p:txBody>
          </p:sp>
        </p:grpSp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1872" y="2352"/>
              <a:ext cx="144" cy="240"/>
              <a:chOff x="1968" y="2352"/>
              <a:chExt cx="144" cy="240"/>
            </a:xfrm>
          </p:grpSpPr>
          <p:sp>
            <p:nvSpPr>
              <p:cNvPr id="12317" name="Oval 26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1"/>
              </a:p>
            </p:txBody>
          </p:sp>
          <p:sp>
            <p:nvSpPr>
              <p:cNvPr id="12318" name="Oval 27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1"/>
              </a:p>
            </p:txBody>
          </p:sp>
          <p:sp>
            <p:nvSpPr>
              <p:cNvPr id="12319" name="Oval 28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1"/>
              </a:p>
            </p:txBody>
          </p:sp>
          <p:sp>
            <p:nvSpPr>
              <p:cNvPr id="12320" name="Oval 29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1"/>
              </a:p>
            </p:txBody>
          </p:sp>
          <p:sp>
            <p:nvSpPr>
              <p:cNvPr id="12321" name="Oval 30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1"/>
              </a:p>
            </p:txBody>
          </p:sp>
        </p:grpSp>
      </p:grpSp>
      <p:sp>
        <p:nvSpPr>
          <p:cNvPr id="12322" name="Line 31"/>
          <p:cNvSpPr>
            <a:spLocks noChangeShapeType="1"/>
          </p:cNvSpPr>
          <p:nvPr/>
        </p:nvSpPr>
        <p:spPr bwMode="auto">
          <a:xfrm>
            <a:off x="811213" y="4729163"/>
            <a:ext cx="7173912" cy="0"/>
          </a:xfrm>
          <a:prstGeom prst="line">
            <a:avLst/>
          </a:prstGeom>
          <a:noFill/>
          <a:ln w="19050" cap="rnd">
            <a:solidFill>
              <a:srgbClr val="80808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3" name="Line 32"/>
          <p:cNvSpPr>
            <a:spLocks noChangeShapeType="1"/>
          </p:cNvSpPr>
          <p:nvPr/>
        </p:nvSpPr>
        <p:spPr bwMode="auto">
          <a:xfrm>
            <a:off x="812800" y="3165475"/>
            <a:ext cx="7199313" cy="0"/>
          </a:xfrm>
          <a:prstGeom prst="line">
            <a:avLst/>
          </a:prstGeom>
          <a:noFill/>
          <a:ln w="19050" cap="rnd">
            <a:solidFill>
              <a:srgbClr val="80808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4" name="Oval 33"/>
          <p:cNvSpPr>
            <a:spLocks noChangeArrowheads="1"/>
          </p:cNvSpPr>
          <p:nvPr/>
        </p:nvSpPr>
        <p:spPr bwMode="auto">
          <a:xfrm>
            <a:off x="2667000" y="2274888"/>
            <a:ext cx="3592513" cy="3482975"/>
          </a:xfrm>
          <a:prstGeom prst="ellipse">
            <a:avLst/>
          </a:prstGeom>
          <a:solidFill>
            <a:srgbClr val="99B478"/>
          </a:solidFill>
          <a:ln w="9525">
            <a:solidFill>
              <a:srgbClr val="889264"/>
            </a:solidFill>
            <a:round/>
            <a:headEnd/>
            <a:tailEnd/>
          </a:ln>
          <a:effectLst>
            <a:prstShdw prst="shdw17" dist="45791" dir="3378596">
              <a:srgbClr val="52583C"/>
            </a:prstShdw>
          </a:effectLst>
        </p:spPr>
        <p:txBody>
          <a:bodyPr wrap="none" anchor="ctr"/>
          <a:lstStyle/>
          <a:p>
            <a:endParaRPr lang="en-US" i="1"/>
          </a:p>
        </p:txBody>
      </p:sp>
      <p:grpSp>
        <p:nvGrpSpPr>
          <p:cNvPr id="9" name="Group 34"/>
          <p:cNvGrpSpPr>
            <a:grpSpLocks/>
          </p:cNvGrpSpPr>
          <p:nvPr/>
        </p:nvGrpSpPr>
        <p:grpSpPr bwMode="auto">
          <a:xfrm rot="14245961" flipV="1">
            <a:off x="4344194" y="3020219"/>
            <a:ext cx="1800225" cy="366713"/>
            <a:chOff x="1565" y="2568"/>
            <a:chExt cx="1118" cy="279"/>
          </a:xfrm>
        </p:grpSpPr>
        <p:sp>
          <p:nvSpPr>
            <p:cNvPr id="12326" name="AutoShape 35"/>
            <p:cNvSpPr>
              <a:spLocks noChangeArrowheads="1"/>
            </p:cNvSpPr>
            <p:nvPr/>
          </p:nvSpPr>
          <p:spPr bwMode="white">
            <a:xfrm rot="5263130">
              <a:off x="1859" y="2274"/>
              <a:ext cx="227" cy="816"/>
            </a:xfrm>
            <a:prstGeom prst="moon">
              <a:avLst>
                <a:gd name="adj" fmla="val 49773"/>
              </a:avLst>
            </a:prstGeom>
            <a:solidFill>
              <a:srgbClr val="FFFFFF">
                <a:alpha val="705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1"/>
            </a:p>
          </p:txBody>
        </p:sp>
        <p:sp>
          <p:nvSpPr>
            <p:cNvPr id="12327" name="AutoShape 36"/>
            <p:cNvSpPr>
              <a:spLocks noChangeArrowheads="1"/>
            </p:cNvSpPr>
            <p:nvPr/>
          </p:nvSpPr>
          <p:spPr bwMode="white">
            <a:xfrm rot="6078281">
              <a:off x="1995" y="2274"/>
              <a:ext cx="227" cy="816"/>
            </a:xfrm>
            <a:prstGeom prst="moon">
              <a:avLst>
                <a:gd name="adj" fmla="val 49773"/>
              </a:avLst>
            </a:prstGeom>
            <a:solidFill>
              <a:srgbClr val="FFFFFF">
                <a:alpha val="705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1"/>
            </a:p>
          </p:txBody>
        </p:sp>
        <p:sp>
          <p:nvSpPr>
            <p:cNvPr id="12328" name="AutoShape 37"/>
            <p:cNvSpPr>
              <a:spLocks noChangeArrowheads="1"/>
            </p:cNvSpPr>
            <p:nvPr/>
          </p:nvSpPr>
          <p:spPr bwMode="white">
            <a:xfrm rot="6373927">
              <a:off x="2071" y="2296"/>
              <a:ext cx="227" cy="816"/>
            </a:xfrm>
            <a:prstGeom prst="moon">
              <a:avLst>
                <a:gd name="adj" fmla="val 49773"/>
              </a:avLst>
            </a:prstGeom>
            <a:solidFill>
              <a:srgbClr val="FFFFFF">
                <a:alpha val="705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 i="1"/>
            </a:p>
          </p:txBody>
        </p:sp>
        <p:sp>
          <p:nvSpPr>
            <p:cNvPr id="12329" name="AutoShape 38"/>
            <p:cNvSpPr>
              <a:spLocks noChangeArrowheads="1"/>
            </p:cNvSpPr>
            <p:nvPr/>
          </p:nvSpPr>
          <p:spPr bwMode="white">
            <a:xfrm rot="6906312">
              <a:off x="2161" y="2326"/>
              <a:ext cx="227" cy="816"/>
            </a:xfrm>
            <a:prstGeom prst="moon">
              <a:avLst>
                <a:gd name="adj" fmla="val 49773"/>
              </a:avLst>
            </a:prstGeom>
            <a:solidFill>
              <a:srgbClr val="FFFFFF">
                <a:alpha val="705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 i="1"/>
            </a:p>
          </p:txBody>
        </p:sp>
      </p:grpSp>
      <p:sp>
        <p:nvSpPr>
          <p:cNvPr id="12330" name="Arc 39"/>
          <p:cNvSpPr>
            <a:spLocks/>
          </p:cNvSpPr>
          <p:nvPr/>
        </p:nvSpPr>
        <p:spPr bwMode="ltGray">
          <a:xfrm rot="-3068188">
            <a:off x="4424363" y="2514600"/>
            <a:ext cx="1358900" cy="2225675"/>
          </a:xfrm>
          <a:custGeom>
            <a:avLst/>
            <a:gdLst>
              <a:gd name="T0" fmla="*/ 2147483647 w 21600"/>
              <a:gd name="T1" fmla="*/ 0 h 34325"/>
              <a:gd name="T2" fmla="*/ 2147483647 w 21600"/>
              <a:gd name="T3" fmla="*/ 2147483647 h 34325"/>
              <a:gd name="T4" fmla="*/ 0 w 21600"/>
              <a:gd name="T5" fmla="*/ 2147483647 h 34325"/>
              <a:gd name="T6" fmla="*/ 0 60000 65536"/>
              <a:gd name="T7" fmla="*/ 0 60000 65536"/>
              <a:gd name="T8" fmla="*/ 0 60000 65536"/>
              <a:gd name="T9" fmla="*/ 0 w 21600"/>
              <a:gd name="T10" fmla="*/ 0 h 34325"/>
              <a:gd name="T11" fmla="*/ 21600 w 21600"/>
              <a:gd name="T12" fmla="*/ 34325 h 343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4325" fill="none" extrusionOk="0">
                <a:moveTo>
                  <a:pt x="17025" y="0"/>
                </a:moveTo>
                <a:cubicBezTo>
                  <a:pt x="19990" y="3796"/>
                  <a:pt x="21600" y="8475"/>
                  <a:pt x="21600" y="13292"/>
                </a:cubicBezTo>
                <a:cubicBezTo>
                  <a:pt x="21600" y="23327"/>
                  <a:pt x="14687" y="32041"/>
                  <a:pt x="4915" y="34325"/>
                </a:cubicBezTo>
              </a:path>
              <a:path w="21600" h="34325" stroke="0" extrusionOk="0">
                <a:moveTo>
                  <a:pt x="17025" y="0"/>
                </a:moveTo>
                <a:cubicBezTo>
                  <a:pt x="19990" y="3796"/>
                  <a:pt x="21600" y="8475"/>
                  <a:pt x="21600" y="13292"/>
                </a:cubicBezTo>
                <a:cubicBezTo>
                  <a:pt x="21600" y="23327"/>
                  <a:pt x="14687" y="32041"/>
                  <a:pt x="4915" y="34325"/>
                </a:cubicBezTo>
                <a:lnTo>
                  <a:pt x="0" y="13292"/>
                </a:lnTo>
                <a:close/>
              </a:path>
            </a:pathLst>
          </a:custGeom>
          <a:solidFill>
            <a:srgbClr val="A49400"/>
          </a:solidFill>
          <a:ln w="9525">
            <a:solidFill>
              <a:srgbClr val="7E800A"/>
            </a:solidFill>
            <a:round/>
            <a:headEnd/>
            <a:tailEnd/>
          </a:ln>
          <a:effectLst>
            <a:prstShdw prst="shdw17" dist="17961" dir="13500000">
              <a:srgbClr val="4C4D06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1" name="Arc 40"/>
          <p:cNvSpPr>
            <a:spLocks/>
          </p:cNvSpPr>
          <p:nvPr/>
        </p:nvSpPr>
        <p:spPr bwMode="ltGray">
          <a:xfrm rot="-3068188">
            <a:off x="3945732" y="3845719"/>
            <a:ext cx="1993900" cy="1398587"/>
          </a:xfrm>
          <a:custGeom>
            <a:avLst/>
            <a:gdLst>
              <a:gd name="T0" fmla="*/ 2147483647 w 31576"/>
              <a:gd name="T1" fmla="*/ 2147483647 h 21600"/>
              <a:gd name="T2" fmla="*/ 0 w 31576"/>
              <a:gd name="T3" fmla="*/ 2147483647 h 21600"/>
              <a:gd name="T4" fmla="*/ 2147483647 w 31576"/>
              <a:gd name="T5" fmla="*/ 0 h 21600"/>
              <a:gd name="T6" fmla="*/ 0 60000 65536"/>
              <a:gd name="T7" fmla="*/ 0 60000 65536"/>
              <a:gd name="T8" fmla="*/ 0 60000 65536"/>
              <a:gd name="T9" fmla="*/ 0 w 31576"/>
              <a:gd name="T10" fmla="*/ 0 h 21600"/>
              <a:gd name="T11" fmla="*/ 31576 w 3157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576" h="21600" fill="none" extrusionOk="0">
                <a:moveTo>
                  <a:pt x="31575" y="16547"/>
                </a:moveTo>
                <a:cubicBezTo>
                  <a:pt x="27685" y="19811"/>
                  <a:pt x="22770" y="21599"/>
                  <a:pt x="17693" y="21600"/>
                </a:cubicBezTo>
                <a:cubicBezTo>
                  <a:pt x="10646" y="21600"/>
                  <a:pt x="4042" y="18162"/>
                  <a:pt x="-1" y="12390"/>
                </a:cubicBezTo>
              </a:path>
              <a:path w="31576" h="21600" stroke="0" extrusionOk="0">
                <a:moveTo>
                  <a:pt x="31575" y="16547"/>
                </a:moveTo>
                <a:cubicBezTo>
                  <a:pt x="27685" y="19811"/>
                  <a:pt x="22770" y="21599"/>
                  <a:pt x="17693" y="21600"/>
                </a:cubicBezTo>
                <a:cubicBezTo>
                  <a:pt x="10646" y="21600"/>
                  <a:pt x="4042" y="18162"/>
                  <a:pt x="-1" y="12390"/>
                </a:cubicBezTo>
                <a:lnTo>
                  <a:pt x="17693" y="0"/>
                </a:lnTo>
                <a:close/>
              </a:path>
            </a:pathLst>
          </a:custGeom>
          <a:solidFill>
            <a:srgbClr val="9C393C"/>
          </a:solidFill>
          <a:ln w="9525">
            <a:solidFill>
              <a:srgbClr val="8A2003"/>
            </a:solidFill>
            <a:round/>
            <a:headEnd/>
            <a:tailEnd/>
          </a:ln>
          <a:effectLst>
            <a:prstShdw prst="shdw17" dist="17961" dir="13500000">
              <a:srgbClr val="531302"/>
            </a:prstShdw>
          </a:effec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2332" name="Text Box 41"/>
          <p:cNvSpPr txBox="1">
            <a:spLocks noChangeArrowheads="1"/>
          </p:cNvSpPr>
          <p:nvPr/>
        </p:nvSpPr>
        <p:spPr bwMode="auto">
          <a:xfrm>
            <a:off x="4505325" y="3124200"/>
            <a:ext cx="1358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Coalescing </a:t>
            </a:r>
          </a:p>
          <a:p>
            <a:r>
              <a:rPr lang="en-US" sz="1200" b="1" dirty="0" smtClean="0">
                <a:solidFill>
                  <a:schemeClr val="bg1"/>
                </a:solidFill>
              </a:rPr>
              <a:t>around issues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2333" name="Text Box 42"/>
          <p:cNvSpPr txBox="1">
            <a:spLocks noChangeArrowheads="1"/>
          </p:cNvSpPr>
          <p:nvPr/>
        </p:nvSpPr>
        <p:spPr bwMode="auto">
          <a:xfrm>
            <a:off x="4532313" y="4232275"/>
            <a:ext cx="13874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Ensuring relevant participation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2334" name="Text Box 43"/>
          <p:cNvSpPr txBox="1">
            <a:spLocks noChangeArrowheads="1"/>
          </p:cNvSpPr>
          <p:nvPr/>
        </p:nvSpPr>
        <p:spPr bwMode="auto">
          <a:xfrm>
            <a:off x="3874573" y="5383213"/>
            <a:ext cx="12234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b="1" dirty="0" smtClean="0">
                <a:solidFill>
                  <a:schemeClr val="bg1"/>
                </a:solidFill>
              </a:rPr>
              <a:t>Infrastructure for</a:t>
            </a:r>
          </a:p>
          <a:p>
            <a:pPr algn="ctr">
              <a:lnSpc>
                <a:spcPct val="80000"/>
              </a:lnSpc>
            </a:pPr>
            <a:r>
              <a:rPr lang="en-US" sz="1000" b="1" dirty="0" smtClean="0">
                <a:solidFill>
                  <a:schemeClr val="bg1"/>
                </a:solidFill>
              </a:rPr>
              <a:t> the </a:t>
            </a:r>
            <a:r>
              <a:rPr lang="en-US" sz="1000" b="1" dirty="0" err="1" smtClean="0">
                <a:solidFill>
                  <a:schemeClr val="bg1"/>
                </a:solidFill>
              </a:rPr>
              <a:t>CoP</a:t>
            </a:r>
            <a:endParaRPr lang="en-US" sz="1000" b="1" dirty="0" smtClean="0">
              <a:solidFill>
                <a:schemeClr val="bg1"/>
              </a:solidFill>
            </a:endParaRPr>
          </a:p>
        </p:txBody>
      </p:sp>
      <p:sp>
        <p:nvSpPr>
          <p:cNvPr id="12335" name="Arc 44"/>
          <p:cNvSpPr>
            <a:spLocks/>
          </p:cNvSpPr>
          <p:nvPr/>
        </p:nvSpPr>
        <p:spPr bwMode="ltGray">
          <a:xfrm rot="-3068188">
            <a:off x="3262313" y="3471863"/>
            <a:ext cx="1362075" cy="1978025"/>
          </a:xfrm>
          <a:custGeom>
            <a:avLst/>
            <a:gdLst>
              <a:gd name="T0" fmla="*/ 2147483647 w 21600"/>
              <a:gd name="T1" fmla="*/ 2147483647 h 30523"/>
              <a:gd name="T2" fmla="*/ 2147483647 w 21600"/>
              <a:gd name="T3" fmla="*/ 0 h 30523"/>
              <a:gd name="T4" fmla="*/ 2147483647 w 21600"/>
              <a:gd name="T5" fmla="*/ 2147483647 h 30523"/>
              <a:gd name="T6" fmla="*/ 0 60000 65536"/>
              <a:gd name="T7" fmla="*/ 0 60000 65536"/>
              <a:gd name="T8" fmla="*/ 0 60000 65536"/>
              <a:gd name="T9" fmla="*/ 0 w 21600"/>
              <a:gd name="T10" fmla="*/ 0 h 30523"/>
              <a:gd name="T11" fmla="*/ 21600 w 21600"/>
              <a:gd name="T12" fmla="*/ 30523 h 305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523" fill="none" extrusionOk="0">
                <a:moveTo>
                  <a:pt x="4490" y="30523"/>
                </a:moveTo>
                <a:cubicBezTo>
                  <a:pt x="1578" y="26744"/>
                  <a:pt x="0" y="22109"/>
                  <a:pt x="0" y="17339"/>
                </a:cubicBezTo>
                <a:cubicBezTo>
                  <a:pt x="-1" y="10505"/>
                  <a:pt x="3233" y="4074"/>
                  <a:pt x="8719" y="-1"/>
                </a:cubicBezTo>
              </a:path>
              <a:path w="21600" h="30523" stroke="0" extrusionOk="0">
                <a:moveTo>
                  <a:pt x="4490" y="30523"/>
                </a:moveTo>
                <a:cubicBezTo>
                  <a:pt x="1578" y="26744"/>
                  <a:pt x="0" y="22109"/>
                  <a:pt x="0" y="17339"/>
                </a:cubicBezTo>
                <a:cubicBezTo>
                  <a:pt x="-1" y="10505"/>
                  <a:pt x="3233" y="4074"/>
                  <a:pt x="8719" y="-1"/>
                </a:cubicBezTo>
                <a:lnTo>
                  <a:pt x="21600" y="1733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7E8082"/>
            </a:solidFill>
            <a:round/>
            <a:headEnd/>
            <a:tailEnd/>
          </a:ln>
          <a:effectLst>
            <a:prstShdw prst="shdw17" dist="17961" dir="13500000">
              <a:srgbClr val="4C4D4E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Text Box 45"/>
          <p:cNvSpPr txBox="1">
            <a:spLocks noChangeArrowheads="1"/>
          </p:cNvSpPr>
          <p:nvPr/>
        </p:nvSpPr>
        <p:spPr bwMode="auto">
          <a:xfrm>
            <a:off x="2994025" y="4267200"/>
            <a:ext cx="14081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bg1"/>
                </a:solidFill>
              </a:rPr>
              <a:t>Doing work together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2337" name="Arc 46"/>
          <p:cNvSpPr>
            <a:spLocks/>
          </p:cNvSpPr>
          <p:nvPr/>
        </p:nvSpPr>
        <p:spPr bwMode="ltGray">
          <a:xfrm rot="-3068188">
            <a:off x="3020219" y="2780507"/>
            <a:ext cx="1951037" cy="1397000"/>
          </a:xfrm>
          <a:custGeom>
            <a:avLst/>
            <a:gdLst>
              <a:gd name="T0" fmla="*/ 0 w 31001"/>
              <a:gd name="T1" fmla="*/ 2147483647 h 21600"/>
              <a:gd name="T2" fmla="*/ 2147483647 w 31001"/>
              <a:gd name="T3" fmla="*/ 2147483647 h 21600"/>
              <a:gd name="T4" fmla="*/ 2147483647 w 31001"/>
              <a:gd name="T5" fmla="*/ 2147483647 h 21600"/>
              <a:gd name="T6" fmla="*/ 0 60000 65536"/>
              <a:gd name="T7" fmla="*/ 0 60000 65536"/>
              <a:gd name="T8" fmla="*/ 0 60000 65536"/>
              <a:gd name="T9" fmla="*/ 0 w 31001"/>
              <a:gd name="T10" fmla="*/ 0 h 21600"/>
              <a:gd name="T11" fmla="*/ 31001 w 3100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001" h="21600" fill="none" extrusionOk="0">
                <a:moveTo>
                  <a:pt x="0" y="5028"/>
                </a:moveTo>
                <a:cubicBezTo>
                  <a:pt x="3885" y="1779"/>
                  <a:pt x="8789" y="-1"/>
                  <a:pt x="13854" y="0"/>
                </a:cubicBezTo>
                <a:cubicBezTo>
                  <a:pt x="20575" y="0"/>
                  <a:pt x="26913" y="3128"/>
                  <a:pt x="31001" y="8464"/>
                </a:cubicBezTo>
              </a:path>
              <a:path w="31001" h="21600" stroke="0" extrusionOk="0">
                <a:moveTo>
                  <a:pt x="0" y="5028"/>
                </a:moveTo>
                <a:cubicBezTo>
                  <a:pt x="3885" y="1779"/>
                  <a:pt x="8789" y="-1"/>
                  <a:pt x="13854" y="0"/>
                </a:cubicBezTo>
                <a:cubicBezTo>
                  <a:pt x="20575" y="0"/>
                  <a:pt x="26913" y="3128"/>
                  <a:pt x="31001" y="8464"/>
                </a:cubicBezTo>
                <a:lnTo>
                  <a:pt x="13854" y="21600"/>
                </a:lnTo>
                <a:close/>
              </a:path>
            </a:pathLst>
          </a:custGeom>
          <a:solidFill>
            <a:srgbClr val="0E234A"/>
          </a:solidFill>
          <a:ln w="9525">
            <a:solidFill>
              <a:srgbClr val="1D3261"/>
            </a:solidFill>
            <a:round/>
            <a:headEnd/>
            <a:tailEnd/>
          </a:ln>
          <a:effectLst>
            <a:prstShdw prst="shdw17" dist="17961" dir="13500000">
              <a:srgbClr val="111E3A"/>
            </a:prstShdw>
          </a:effec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2338" name="Text Box 47"/>
          <p:cNvSpPr txBox="1">
            <a:spLocks noChangeArrowheads="1"/>
          </p:cNvSpPr>
          <p:nvPr/>
        </p:nvSpPr>
        <p:spPr bwMode="auto">
          <a:xfrm>
            <a:off x="3032125" y="3124201"/>
            <a:ext cx="13985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bg1"/>
                </a:solidFill>
              </a:rPr>
              <a:t>Leading by convening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2339" name="Oval 48"/>
          <p:cNvSpPr>
            <a:spLocks noChangeArrowheads="1"/>
          </p:cNvSpPr>
          <p:nvPr/>
        </p:nvSpPr>
        <p:spPr bwMode="auto">
          <a:xfrm>
            <a:off x="4411663" y="3932238"/>
            <a:ext cx="138112" cy="139700"/>
          </a:xfrm>
          <a:prstGeom prst="ellipse">
            <a:avLst/>
          </a:prstGeom>
          <a:solidFill>
            <a:srgbClr val="7E8082"/>
          </a:solidFill>
          <a:ln w="9525">
            <a:solidFill>
              <a:srgbClr val="67696B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1"/>
          </a:p>
        </p:txBody>
      </p:sp>
      <p:sp>
        <p:nvSpPr>
          <p:cNvPr id="12340" name="Text Box 49"/>
          <p:cNvSpPr txBox="1">
            <a:spLocks noChangeArrowheads="1"/>
          </p:cNvSpPr>
          <p:nvPr/>
        </p:nvSpPr>
        <p:spPr bwMode="auto">
          <a:xfrm>
            <a:off x="714375" y="2819400"/>
            <a:ext cx="22002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5000"/>
              </a:spcBef>
            </a:pPr>
            <a:r>
              <a:rPr lang="en-US" sz="1200" b="1" dirty="0" smtClean="0">
                <a:latin typeface="Arial Narrow" pitchFamily="34" charset="0"/>
              </a:rPr>
              <a:t>New kinds of leadership</a:t>
            </a:r>
          </a:p>
          <a:p>
            <a:pPr>
              <a:spcBef>
                <a:spcPct val="25000"/>
              </a:spcBef>
            </a:pPr>
            <a:r>
              <a:rPr lang="en-US" sz="1200" b="1" i="1" dirty="0" smtClean="0">
                <a:latin typeface="Arial Narrow" pitchFamily="34" charset="0"/>
              </a:rPr>
              <a:t>Translate complex challenges into ways that individuals can </a:t>
            </a:r>
          </a:p>
          <a:p>
            <a:pPr>
              <a:spcBef>
                <a:spcPct val="25000"/>
              </a:spcBef>
            </a:pPr>
            <a:r>
              <a:rPr lang="en-US" sz="1200" b="1" i="1" dirty="0" smtClean="0">
                <a:latin typeface="Arial Narrow" pitchFamily="34" charset="0"/>
              </a:rPr>
              <a:t>contribute</a:t>
            </a:r>
            <a:endParaRPr lang="en-US" sz="1200" b="1" i="1" dirty="0">
              <a:latin typeface="Arial Narrow" pitchFamily="34" charset="0"/>
            </a:endParaRPr>
          </a:p>
        </p:txBody>
      </p:sp>
      <p:sp>
        <p:nvSpPr>
          <p:cNvPr id="12341" name="Text Box 50"/>
          <p:cNvSpPr txBox="1">
            <a:spLocks noChangeArrowheads="1"/>
          </p:cNvSpPr>
          <p:nvPr/>
        </p:nvSpPr>
        <p:spPr bwMode="auto">
          <a:xfrm>
            <a:off x="5949950" y="2863850"/>
            <a:ext cx="230505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25000"/>
              </a:spcBef>
            </a:pPr>
            <a:r>
              <a:rPr lang="en-US" sz="1200" b="1" dirty="0" smtClean="0">
                <a:latin typeface="Arial Narrow" pitchFamily="34" charset="0"/>
              </a:rPr>
              <a:t>Shared Concerns</a:t>
            </a:r>
          </a:p>
          <a:p>
            <a:pPr algn="r">
              <a:spcBef>
                <a:spcPct val="25000"/>
              </a:spcBef>
            </a:pPr>
            <a:r>
              <a:rPr lang="en-US" sz="1200" b="1" i="1" dirty="0" smtClean="0">
                <a:latin typeface="Arial Narrow" pitchFamily="34" charset="0"/>
              </a:rPr>
              <a:t>What will bring people together?   </a:t>
            </a:r>
            <a:endParaRPr lang="en-US" sz="1200" b="1" i="1" dirty="0">
              <a:latin typeface="Arial Narrow" pitchFamily="34" charset="0"/>
            </a:endParaRPr>
          </a:p>
        </p:txBody>
      </p:sp>
      <p:sp>
        <p:nvSpPr>
          <p:cNvPr id="12342" name="Text Box 51"/>
          <p:cNvSpPr txBox="1">
            <a:spLocks noChangeArrowheads="1"/>
          </p:cNvSpPr>
          <p:nvPr/>
        </p:nvSpPr>
        <p:spPr bwMode="auto">
          <a:xfrm>
            <a:off x="747713" y="4432300"/>
            <a:ext cx="18224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en-US" sz="1200" b="1" dirty="0" smtClean="0">
                <a:latin typeface="Arial Narrow" pitchFamily="34" charset="0"/>
              </a:rPr>
              <a:t>Focus on the work and the relationship</a:t>
            </a:r>
          </a:p>
          <a:p>
            <a:pPr>
              <a:spcBef>
                <a:spcPct val="25000"/>
              </a:spcBef>
            </a:pPr>
            <a:r>
              <a:rPr lang="en-US" sz="1200" b="1" i="1" dirty="0" smtClean="0">
                <a:latin typeface="Arial Narrow" pitchFamily="34" charset="0"/>
              </a:rPr>
              <a:t>Recognize Individual pursuits and shared goals</a:t>
            </a:r>
          </a:p>
          <a:p>
            <a:pPr>
              <a:spcBef>
                <a:spcPct val="25000"/>
              </a:spcBef>
            </a:pPr>
            <a:endParaRPr lang="en-US" sz="1200" dirty="0" smtClean="0">
              <a:latin typeface="Arial Narrow" pitchFamily="34" charset="0"/>
            </a:endParaRPr>
          </a:p>
          <a:p>
            <a:pPr algn="ctr">
              <a:spcBef>
                <a:spcPct val="50000"/>
              </a:spcBef>
              <a:spcAft>
                <a:spcPct val="25000"/>
              </a:spcAft>
            </a:pPr>
            <a:endParaRPr lang="en-US" sz="1200" i="1" dirty="0">
              <a:latin typeface="Arial Narrow" pitchFamily="34" charset="0"/>
            </a:endParaRPr>
          </a:p>
        </p:txBody>
      </p:sp>
      <p:sp>
        <p:nvSpPr>
          <p:cNvPr id="12343" name="Rectangle 52"/>
          <p:cNvSpPr>
            <a:spLocks noChangeArrowheads="1"/>
          </p:cNvSpPr>
          <p:nvPr/>
        </p:nvSpPr>
        <p:spPr bwMode="auto">
          <a:xfrm>
            <a:off x="5943600" y="4441825"/>
            <a:ext cx="214788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spcAft>
                <a:spcPct val="25000"/>
              </a:spcAft>
            </a:pPr>
            <a:r>
              <a:rPr lang="en-US" sz="1200" b="1" dirty="0" smtClean="0">
                <a:latin typeface="Arial Narrow" pitchFamily="34" charset="0"/>
              </a:rPr>
              <a:t>The right mix of stakeholders</a:t>
            </a:r>
          </a:p>
          <a:p>
            <a:pPr algn="r">
              <a:spcBef>
                <a:spcPct val="50000"/>
              </a:spcBef>
              <a:spcAft>
                <a:spcPct val="25000"/>
              </a:spcAft>
            </a:pPr>
            <a:r>
              <a:rPr lang="en-US" sz="1200" b="1" i="1" dirty="0" smtClean="0">
                <a:latin typeface="Arial Narrow" pitchFamily="34" charset="0"/>
              </a:rPr>
              <a:t> Who must be involved to ensure changes in practice? </a:t>
            </a:r>
            <a:endParaRPr lang="en-US" sz="1200" b="1" i="1" dirty="0">
              <a:latin typeface="Arial Narrow" pitchFamily="34" charset="0"/>
            </a:endParaRPr>
          </a:p>
        </p:txBody>
      </p:sp>
      <p:sp>
        <p:nvSpPr>
          <p:cNvPr id="12344" name="Arc 53"/>
          <p:cNvSpPr>
            <a:spLocks/>
          </p:cNvSpPr>
          <p:nvPr/>
        </p:nvSpPr>
        <p:spPr bwMode="gray">
          <a:xfrm rot="11940723" flipH="1">
            <a:off x="2841625" y="2417763"/>
            <a:ext cx="3238500" cy="3181350"/>
          </a:xfrm>
          <a:custGeom>
            <a:avLst/>
            <a:gdLst>
              <a:gd name="T0" fmla="*/ 2147483647 w 43200"/>
              <a:gd name="T1" fmla="*/ 2147483647 h 43152"/>
              <a:gd name="T2" fmla="*/ 2147483647 w 43200"/>
              <a:gd name="T3" fmla="*/ 0 h 43152"/>
              <a:gd name="T4" fmla="*/ 2147483647 w 43200"/>
              <a:gd name="T5" fmla="*/ 2147483647 h 43152"/>
              <a:gd name="T6" fmla="*/ 0 60000 65536"/>
              <a:gd name="T7" fmla="*/ 0 60000 65536"/>
              <a:gd name="T8" fmla="*/ 0 60000 65536"/>
              <a:gd name="T9" fmla="*/ 0 w 43200"/>
              <a:gd name="T10" fmla="*/ 0 h 43152"/>
              <a:gd name="T11" fmla="*/ 43200 w 43200"/>
              <a:gd name="T12" fmla="*/ 43152 h 43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152" fill="none" extrusionOk="0">
                <a:moveTo>
                  <a:pt x="36631" y="6039"/>
                </a:moveTo>
                <a:cubicBezTo>
                  <a:pt x="40829" y="10108"/>
                  <a:pt x="43200" y="15705"/>
                  <a:pt x="43200" y="21552"/>
                </a:cubicBezTo>
                <a:cubicBezTo>
                  <a:pt x="43200" y="33481"/>
                  <a:pt x="33529" y="43152"/>
                  <a:pt x="21600" y="43152"/>
                </a:cubicBezTo>
                <a:cubicBezTo>
                  <a:pt x="9670" y="43152"/>
                  <a:pt x="0" y="33481"/>
                  <a:pt x="0" y="21552"/>
                </a:cubicBezTo>
                <a:cubicBezTo>
                  <a:pt x="-1" y="10183"/>
                  <a:pt x="8812" y="760"/>
                  <a:pt x="20156" y="0"/>
                </a:cubicBezTo>
              </a:path>
              <a:path w="43200" h="43152" stroke="0" extrusionOk="0">
                <a:moveTo>
                  <a:pt x="36631" y="6039"/>
                </a:moveTo>
                <a:cubicBezTo>
                  <a:pt x="40829" y="10108"/>
                  <a:pt x="43200" y="15705"/>
                  <a:pt x="43200" y="21552"/>
                </a:cubicBezTo>
                <a:cubicBezTo>
                  <a:pt x="43200" y="33481"/>
                  <a:pt x="33529" y="43152"/>
                  <a:pt x="21600" y="43152"/>
                </a:cubicBezTo>
                <a:cubicBezTo>
                  <a:pt x="9670" y="43152"/>
                  <a:pt x="0" y="33481"/>
                  <a:pt x="0" y="21552"/>
                </a:cubicBezTo>
                <a:cubicBezTo>
                  <a:pt x="-1" y="10183"/>
                  <a:pt x="8812" y="760"/>
                  <a:pt x="20156" y="0"/>
                </a:cubicBezTo>
                <a:lnTo>
                  <a:pt x="21600" y="21552"/>
                </a:lnTo>
                <a:close/>
              </a:path>
            </a:pathLst>
          </a:custGeom>
          <a:noFill/>
          <a:ln w="12700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7670" name="Text Box 54"/>
          <p:cNvSpPr txBox="1">
            <a:spLocks noChangeArrowheads="1"/>
          </p:cNvSpPr>
          <p:nvPr/>
        </p:nvSpPr>
        <p:spPr bwMode="auto">
          <a:xfrm>
            <a:off x="606425" y="1704975"/>
            <a:ext cx="7583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CoPs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: The IDEA Partnership Way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How Can Interaction Build Understanding in a </a:t>
            </a:r>
            <a:r>
              <a:rPr lang="en-US" sz="2800" b="1" dirty="0" err="1" smtClean="0">
                <a:solidFill>
                  <a:schemeClr val="tx1"/>
                </a:solidFill>
              </a:rPr>
              <a:t>CoP</a:t>
            </a:r>
            <a:r>
              <a:rPr lang="en-US" sz="2800" b="1" dirty="0" smtClean="0">
                <a:solidFill>
                  <a:schemeClr val="tx1"/>
                </a:solidFill>
              </a:rPr>
              <a:t> ?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8579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000" i="1" dirty="0" smtClean="0"/>
              <a:t>Formal Interaction: </a:t>
            </a:r>
          </a:p>
          <a:p>
            <a:pPr algn="ctr"/>
            <a:r>
              <a:rPr lang="en-US" sz="2000" i="1" dirty="0" smtClean="0"/>
              <a:t>Traditional Ways of  Learning </a:t>
            </a:r>
            <a:endParaRPr lang="en-US" sz="2000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9512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Trainings</a:t>
            </a:r>
          </a:p>
          <a:p>
            <a:endParaRPr lang="en-US" dirty="0" smtClean="0"/>
          </a:p>
          <a:p>
            <a:r>
              <a:rPr lang="en-US" dirty="0" smtClean="0"/>
              <a:t>Webinars</a:t>
            </a:r>
          </a:p>
          <a:p>
            <a:endParaRPr lang="en-US" dirty="0" smtClean="0"/>
          </a:p>
          <a:p>
            <a:r>
              <a:rPr lang="en-US" dirty="0" smtClean="0"/>
              <a:t>Guidance and other documents</a:t>
            </a:r>
          </a:p>
          <a:p>
            <a:endParaRPr lang="en-US" dirty="0" smtClean="0"/>
          </a:p>
          <a:p>
            <a:r>
              <a:rPr lang="en-US" dirty="0" smtClean="0"/>
              <a:t>Information shared with  districts</a:t>
            </a:r>
          </a:p>
          <a:p>
            <a:endParaRPr lang="en-US" dirty="0" smtClean="0"/>
          </a:p>
          <a:p>
            <a:r>
              <a:rPr lang="en-US" dirty="0" smtClean="0"/>
              <a:t>Information shared at meetings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Etc.</a:t>
            </a:r>
            <a:endParaRPr lang="en-US" i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85799"/>
          </a:xfrm>
        </p:spPr>
        <p:txBody>
          <a:bodyPr>
            <a:noAutofit/>
          </a:bodyPr>
          <a:lstStyle/>
          <a:p>
            <a:pPr algn="ctr"/>
            <a:r>
              <a:rPr lang="en-US" sz="2000" i="1" dirty="0"/>
              <a:t>Informal Interaction: </a:t>
            </a:r>
          </a:p>
          <a:p>
            <a:pPr algn="ctr"/>
            <a:r>
              <a:rPr lang="en-US" sz="2000" i="1" dirty="0"/>
              <a:t> Social Ways of Learning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2438400"/>
            <a:ext cx="4041775" cy="3951288"/>
          </a:xfrm>
        </p:spPr>
        <p:txBody>
          <a:bodyPr>
            <a:normAutofit fontScale="85000" lnSpcReduction="20000"/>
          </a:bodyPr>
          <a:lstStyle/>
          <a:p>
            <a:r>
              <a:rPr lang="en-US" sz="2000" b="1" dirty="0" smtClean="0"/>
              <a:t>Calendar</a:t>
            </a:r>
            <a:r>
              <a:rPr lang="en-US" sz="2000" dirty="0" smtClean="0"/>
              <a:t> announces events widely.</a:t>
            </a:r>
          </a:p>
          <a:p>
            <a:r>
              <a:rPr lang="en-US" sz="2000" dirty="0" smtClean="0"/>
              <a:t>Webinars have  follow-up on a </a:t>
            </a:r>
            <a:r>
              <a:rPr lang="en-US" sz="2000" b="1" dirty="0" smtClean="0"/>
              <a:t>wiki</a:t>
            </a:r>
            <a:r>
              <a:rPr lang="en-US" sz="2000" dirty="0" smtClean="0"/>
              <a:t> for comment and follow-up in using the content.</a:t>
            </a:r>
          </a:p>
          <a:p>
            <a:r>
              <a:rPr lang="en-US" sz="2000" b="1" dirty="0" smtClean="0"/>
              <a:t>Polls</a:t>
            </a:r>
            <a:r>
              <a:rPr lang="en-US" sz="2000" dirty="0" smtClean="0"/>
              <a:t> on key issues to check for understanding and clarification needed.</a:t>
            </a:r>
          </a:p>
          <a:p>
            <a:r>
              <a:rPr lang="en-US" sz="2000" b="1" dirty="0" smtClean="0"/>
              <a:t>Blogs</a:t>
            </a:r>
            <a:r>
              <a:rPr lang="en-US" sz="2000" dirty="0" smtClean="0"/>
              <a:t> articulate perspectives raised in the Poll.</a:t>
            </a:r>
          </a:p>
          <a:p>
            <a:r>
              <a:rPr lang="en-US" sz="2000" b="1" dirty="0" smtClean="0"/>
              <a:t>Documents</a:t>
            </a:r>
            <a:r>
              <a:rPr lang="en-US" sz="2000" dirty="0" smtClean="0"/>
              <a:t> are shared from DOE and other  sources</a:t>
            </a:r>
          </a:p>
          <a:p>
            <a:r>
              <a:rPr lang="en-US" sz="2000" dirty="0" smtClean="0"/>
              <a:t>Districts are invited to </a:t>
            </a:r>
            <a:r>
              <a:rPr lang="en-US" sz="2000" b="1" dirty="0" smtClean="0"/>
              <a:t>share</a:t>
            </a:r>
          </a:p>
          <a:p>
            <a:r>
              <a:rPr lang="en-US" sz="2000" dirty="0" smtClean="0"/>
              <a:t>Organizations and groups are invited to </a:t>
            </a:r>
            <a:r>
              <a:rPr lang="en-US" sz="2000" b="1" dirty="0" smtClean="0"/>
              <a:t>share</a:t>
            </a:r>
          </a:p>
          <a:p>
            <a:r>
              <a:rPr lang="en-US" sz="2000" i="1" dirty="0" smtClean="0"/>
              <a:t>And much more....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Four Quadrants:  Learning From and With Each Other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>
            <a:off x="2743200" y="4114800"/>
            <a:ext cx="3657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 bwMode="auto">
          <a:xfrm>
            <a:off x="2286000" y="4038600"/>
            <a:ext cx="4800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57600" y="1905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Informal Learning</a:t>
            </a:r>
            <a:endParaRPr lang="en-US" sz="1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14400" y="3810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From</a:t>
            </a:r>
            <a:endParaRPr lang="en-US" sz="1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239000" y="38100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 smtClean="0"/>
              <a:t>With</a:t>
            </a:r>
            <a:endParaRPr lang="en-US" sz="1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581400" y="6019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Formal Learning</a:t>
            </a:r>
            <a:endParaRPr lang="en-US" sz="18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Four Quadrants:  Learning From and With Each Other: Sample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>
            <a:off x="2743200" y="4114800"/>
            <a:ext cx="3657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 bwMode="auto">
          <a:xfrm>
            <a:off x="2286000" y="4038600"/>
            <a:ext cx="4800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57600" y="1905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Informal Learning</a:t>
            </a:r>
            <a:endParaRPr lang="en-US" sz="1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14400" y="3810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From</a:t>
            </a:r>
            <a:endParaRPr lang="en-US" sz="1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239000" y="38100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 smtClean="0"/>
              <a:t>With</a:t>
            </a:r>
            <a:endParaRPr lang="en-US" sz="1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581400" y="6019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Formal Learning</a:t>
            </a:r>
            <a:endParaRPr lang="en-US" sz="1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5029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1.  DOE  releases document</a:t>
            </a:r>
            <a:endParaRPr 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4953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2.  DOE hold webinar to discuss document</a:t>
            </a:r>
            <a:endParaRPr 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6800" y="2667001"/>
            <a:ext cx="114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3.  Wiki started to permit interaction on document  and the webinar</a:t>
            </a:r>
            <a:endParaRPr 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9800" y="2362201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4.  Polls check for understanding on key content</a:t>
            </a:r>
            <a:endParaRPr 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19400" y="23622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5.  Blogs share comments ideas from important  perspectives</a:t>
            </a:r>
            <a:endParaRPr 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81200" y="31242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6.  DOE points to important learning from interaction on the issue</a:t>
            </a:r>
            <a:endParaRPr 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3820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Examples for Building Interaction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Take key </a:t>
            </a:r>
            <a:r>
              <a:rPr lang="en-US" sz="2800" dirty="0" smtClean="0"/>
              <a:t>points from this webinar and share them on the poll/blog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Attended </a:t>
            </a:r>
            <a:r>
              <a:rPr lang="en-US" sz="2800" dirty="0" smtClean="0"/>
              <a:t>a PD event at your district? Use the </a:t>
            </a:r>
            <a:r>
              <a:rPr lang="en-US" sz="2800" dirty="0" err="1" smtClean="0"/>
              <a:t>CoP</a:t>
            </a:r>
            <a:r>
              <a:rPr lang="en-US" sz="2800" dirty="0" smtClean="0"/>
              <a:t> site to invite a district response.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dirty="0" smtClean="0"/>
              <a:t>Create a guidance document draft on third-party providers</a:t>
            </a:r>
            <a:endParaRPr lang="en-US" sz="3200" dirty="0" smtClean="0"/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dirty="0" smtClean="0"/>
              <a:t>Explore a common issue/challenge with a team of peers</a:t>
            </a:r>
            <a:endParaRPr lang="en-US" sz="3200" dirty="0" smtClean="0"/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Submitted a question prior to this Web event? Find answers on the site!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Got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91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Submit a question or comment through the Chat Pod.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To verbally ask a question, click on this icon       and select “Raise Hand” to let us know you have a question.</a:t>
            </a:r>
          </a:p>
          <a:p>
            <a:pPr eaLnBrk="1" hangingPunct="1">
              <a:buFontTx/>
              <a:buNone/>
              <a:defRPr/>
            </a:pPr>
            <a:endParaRPr lang="en-US" dirty="0">
              <a:cs typeface="+mn-cs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l="22062" t="3466" r="71743" b="92135"/>
          <a:stretch>
            <a:fillRect/>
          </a:stretch>
        </p:blipFill>
        <p:spPr bwMode="auto">
          <a:xfrm>
            <a:off x="7010400" y="2133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Engage!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am I supposed to do?</a:t>
            </a:r>
            <a:endParaRPr lang="en-US" sz="3600" dirty="0" smtClean="0"/>
          </a:p>
          <a:p>
            <a:r>
              <a:rPr lang="en-US" dirty="0" smtClean="0"/>
              <a:t>How am I supposed to do it?</a:t>
            </a:r>
            <a:endParaRPr lang="en-US" sz="3600" dirty="0" smtClean="0"/>
          </a:p>
          <a:p>
            <a:r>
              <a:rPr lang="en-US" dirty="0" smtClean="0"/>
              <a:t>When do I visit the site?</a:t>
            </a:r>
            <a:endParaRPr lang="en-US" sz="3600" dirty="0" smtClean="0"/>
          </a:p>
          <a:p>
            <a:r>
              <a:rPr lang="en-US" dirty="0" smtClean="0"/>
              <a:t>What’s in the </a:t>
            </a:r>
            <a:r>
              <a:rPr lang="en-US" dirty="0" err="1" smtClean="0"/>
              <a:t>CoP</a:t>
            </a:r>
            <a:r>
              <a:rPr lang="en-US" dirty="0" smtClean="0"/>
              <a:t> for me, again?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Purpose of Today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information about the Credit Flex Community of Practice (an online tool) </a:t>
            </a:r>
          </a:p>
          <a:p>
            <a:r>
              <a:rPr lang="en-US" dirty="0" smtClean="0"/>
              <a:t>Discuss the intended use of </a:t>
            </a:r>
            <a:r>
              <a:rPr lang="en-US" dirty="0" err="1" smtClean="0"/>
              <a:t>CoP</a:t>
            </a:r>
            <a:r>
              <a:rPr lang="en-US" dirty="0" smtClean="0"/>
              <a:t> to support local implementation of the credit flexibility policy</a:t>
            </a:r>
          </a:p>
          <a:p>
            <a:r>
              <a:rPr lang="en-US" dirty="0" smtClean="0"/>
              <a:t>Engage participants in the field test of </a:t>
            </a:r>
            <a:r>
              <a:rPr lang="en-US" dirty="0" err="1" smtClean="0"/>
              <a:t>CoP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Next Steps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Register!</a:t>
            </a:r>
          </a:p>
          <a:p>
            <a:r>
              <a:rPr lang="en-US" dirty="0" err="1" smtClean="0"/>
              <a:t>SharedWork</a:t>
            </a:r>
            <a:r>
              <a:rPr lang="en-US" dirty="0" smtClean="0"/>
              <a:t> guides for users will be posted on the </a:t>
            </a:r>
            <a:r>
              <a:rPr lang="en-US" dirty="0" err="1" smtClean="0"/>
              <a:t>CoP</a:t>
            </a:r>
            <a:r>
              <a:rPr lang="en-US" dirty="0" smtClean="0"/>
              <a:t> site.</a:t>
            </a:r>
            <a:endParaRPr lang="en-US" sz="3600" dirty="0" smtClean="0"/>
          </a:p>
          <a:p>
            <a:r>
              <a:rPr lang="en-US" dirty="0" smtClean="0"/>
              <a:t>Answers to your questions submitted through the Chat Pod will be posted on the Message Board on the </a:t>
            </a:r>
            <a:r>
              <a:rPr lang="en-US" dirty="0" err="1" smtClean="0"/>
              <a:t>CoP</a:t>
            </a:r>
            <a:r>
              <a:rPr lang="en-US" dirty="0" smtClean="0"/>
              <a:t> site.</a:t>
            </a:r>
            <a:endParaRPr lang="en-US" sz="3600" dirty="0" smtClean="0"/>
          </a:p>
          <a:p>
            <a:r>
              <a:rPr lang="en-US" dirty="0" smtClean="0"/>
              <a:t>Archive materials of today’s event will be posted on the </a:t>
            </a:r>
            <a:r>
              <a:rPr lang="en-US" dirty="0" err="1" smtClean="0"/>
              <a:t>CoP</a:t>
            </a:r>
            <a:r>
              <a:rPr lang="en-US" dirty="0" smtClean="0"/>
              <a:t> site and the ODE website.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077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Need Help?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772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Contact Great Lakes East for help registering and/or accessing the site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Jennifer Reed: </a:t>
            </a:r>
            <a:r>
              <a:rPr lang="en-US" sz="2800" dirty="0" smtClean="0">
                <a:hlinkClick r:id="rId3"/>
              </a:rPr>
              <a:t>jreed@air.org</a:t>
            </a:r>
            <a:endParaRPr lang="en-US" sz="2800" dirty="0" smtClean="0"/>
          </a:p>
          <a:p>
            <a:r>
              <a:rPr lang="en-US" sz="2800" dirty="0" smtClean="0"/>
              <a:t>Tori Cirks: </a:t>
            </a:r>
            <a:r>
              <a:rPr lang="en-US" sz="2800" dirty="0" smtClean="0">
                <a:hlinkClick r:id="rId4"/>
              </a:rPr>
              <a:t>vcirks@air.org</a:t>
            </a:r>
            <a:endParaRPr lang="en-US" sz="2800" dirty="0" smtClean="0"/>
          </a:p>
          <a:p>
            <a:r>
              <a:rPr lang="en-US" sz="2800" dirty="0" smtClean="0"/>
              <a:t>Asta Svedkauskaite: </a:t>
            </a:r>
            <a:r>
              <a:rPr lang="en-US" sz="2800" dirty="0" smtClean="0">
                <a:hlinkClick r:id="rId5"/>
              </a:rPr>
              <a:t>asvedkauskaite@air.org</a:t>
            </a:r>
            <a:r>
              <a:rPr lang="en-US" sz="28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GLE Contact Information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3886201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000" b="1" dirty="0" smtClean="0"/>
              <a:t>Tori Cirks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/>
              <a:t>Technical Assistance Consultant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/>
              <a:t>Great Lakes East Comprehensive Center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/>
              <a:t>E-mail: </a:t>
            </a:r>
            <a:r>
              <a:rPr lang="en-US" sz="2000" dirty="0" smtClean="0">
                <a:hlinkClick r:id="rId3"/>
              </a:rPr>
              <a:t>vcirks@air.org</a:t>
            </a:r>
            <a:endParaRPr lang="en-US" sz="2000" dirty="0" smtClean="0"/>
          </a:p>
          <a:p>
            <a:pPr marL="0" indent="0" eaLnBrk="1" hangingPunct="1">
              <a:buFontTx/>
              <a:buNone/>
            </a:pPr>
            <a:endParaRPr lang="en-US" sz="2000" dirty="0" smtClean="0"/>
          </a:p>
          <a:p>
            <a:pPr marL="0" indent="0" eaLnBrk="1" hangingPunct="1">
              <a:buFontTx/>
              <a:buNone/>
            </a:pPr>
            <a:r>
              <a:rPr lang="en-US" sz="2000" b="1" dirty="0" smtClean="0"/>
              <a:t>Asta Svedkauskaite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/>
              <a:t>Technical Assistance Consultant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/>
              <a:t>Great Lakes East Comprehensive Center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/>
              <a:t>E-mail: </a:t>
            </a:r>
            <a:r>
              <a:rPr lang="en-US" sz="2000" dirty="0" smtClean="0">
                <a:hlinkClick r:id="rId4"/>
              </a:rPr>
              <a:t>asvedkauskaite@air.org</a:t>
            </a:r>
            <a:endParaRPr lang="en-US" sz="2000" dirty="0" smtClean="0"/>
          </a:p>
          <a:p>
            <a:pPr marL="0" indent="0" eaLnBrk="1" hangingPunct="1">
              <a:buFontTx/>
              <a:buNone/>
            </a:pP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" y="2209800"/>
            <a:ext cx="236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IDEA Contact Information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3886201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000" b="1" dirty="0" smtClean="0"/>
              <a:t>Joanne Cashman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/>
              <a:t>Executive Director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/>
              <a:t>IDEA Partnership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/>
              <a:t>E-mail: </a:t>
            </a:r>
            <a:r>
              <a:rPr lang="en-US" sz="2000" dirty="0" smtClean="0">
                <a:hlinkClick r:id="rId3"/>
              </a:rPr>
              <a:t>joanne.cashman@nasdse.org</a:t>
            </a:r>
            <a:endParaRPr lang="en-US" sz="2000" dirty="0" smtClean="0"/>
          </a:p>
          <a:p>
            <a:pPr marL="0" indent="0" eaLnBrk="1" hangingPunct="1">
              <a:buFontTx/>
              <a:buNone/>
            </a:pPr>
            <a:endParaRPr lang="en-US" sz="2000" dirty="0" smtClean="0"/>
          </a:p>
          <a:p>
            <a:pPr marL="0" indent="0" eaLnBrk="1" hangingPunct="1">
              <a:buFontTx/>
              <a:buNone/>
            </a:pPr>
            <a:r>
              <a:rPr lang="en-US" sz="2000" b="1" dirty="0" smtClean="0"/>
              <a:t>Patrice Linehan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/>
              <a:t>Project Associate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/>
              <a:t>IDEA Partnership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/>
              <a:t>E-mail: </a:t>
            </a:r>
            <a:r>
              <a:rPr lang="en-US" sz="2000" dirty="0" smtClean="0">
                <a:hlinkClick r:id="rId4"/>
              </a:rPr>
              <a:t>patrice.linehan@nasdse.org</a:t>
            </a:r>
            <a:endParaRPr lang="en-US" sz="2000" dirty="0" smtClean="0"/>
          </a:p>
          <a:p>
            <a:pPr marL="0" indent="0" eaLnBrk="1" hangingPunct="1">
              <a:buFontTx/>
              <a:buNone/>
            </a:pPr>
            <a:endParaRPr lang="en-US" sz="2000" dirty="0" smtClean="0"/>
          </a:p>
          <a:p>
            <a:pPr marL="0" indent="0" eaLnBrk="1" hangingPunct="1">
              <a:buFontTx/>
              <a:buNone/>
            </a:pP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" y="2209800"/>
            <a:ext cx="236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References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en-US" sz="2400" dirty="0" smtClean="0">
                <a:latin typeface="Arial" charset="0"/>
                <a:cs typeface="Arial" charset="0"/>
              </a:rPr>
              <a:t>Cashman, J., Linehan, P., &amp; Rosser, M. (2007). </a:t>
            </a:r>
            <a:r>
              <a:rPr lang="en-US" sz="2400" i="1" dirty="0" smtClean="0">
                <a:latin typeface="Arial" charset="0"/>
                <a:cs typeface="Arial" charset="0"/>
              </a:rPr>
              <a:t>Communities of practice: A new approach to solving complex educational problems.</a:t>
            </a:r>
            <a:r>
              <a:rPr lang="en-US" sz="2400" dirty="0" smtClean="0">
                <a:latin typeface="Arial" charset="0"/>
                <a:cs typeface="Arial" charset="0"/>
              </a:rPr>
              <a:t> Alexandria, VA: National Association of State Directors of Special Education. Retrieved January 23, 2012, from http://www.nasdse.org/Portals/0/Documents/Download%20Publications/PNA-0778.pdf</a:t>
            </a:r>
          </a:p>
          <a:p>
            <a:pPr>
              <a:spcBef>
                <a:spcPts val="600"/>
              </a:spcBef>
              <a:buNone/>
            </a:pPr>
            <a:r>
              <a:rPr lang="en-US" sz="2400" dirty="0" smtClean="0">
                <a:latin typeface="Arial" charset="0"/>
                <a:cs typeface="Arial" charset="0"/>
              </a:rPr>
              <a:t>Wenger, E., McDermott, R., &amp; Snyder, W. M. (2002). </a:t>
            </a:r>
            <a:r>
              <a:rPr lang="en-US" sz="2400" i="1" dirty="0" smtClean="0">
                <a:latin typeface="Arial" charset="0"/>
                <a:cs typeface="Arial" charset="0"/>
              </a:rPr>
              <a:t>Cultivating communities of practice: A guide to managing knowledge. </a:t>
            </a:r>
            <a:r>
              <a:rPr lang="en-US" sz="2400" dirty="0" smtClean="0">
                <a:latin typeface="Arial" charset="0"/>
                <a:cs typeface="Arial" charset="0"/>
              </a:rPr>
              <a:t>Boston, MA: Harvard Business School Press.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1905000"/>
            <a:ext cx="7772400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5400" b="1" i="1" kern="0" dirty="0">
                <a:latin typeface="+mj-lt"/>
                <a:ea typeface="+mj-ea"/>
                <a:cs typeface="+mj-cs"/>
              </a:rPr>
              <a:t>Thank you </a:t>
            </a:r>
            <a:r>
              <a:rPr lang="en-US" sz="4400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>
                <a:latin typeface="+mj-lt"/>
                <a:ea typeface="+mj-ea"/>
                <a:cs typeface="+mj-cs"/>
              </a:rPr>
              <a:t>for participating in today’s Web conference.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Who Is On the Line?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Polling</a:t>
            </a:r>
          </a:p>
          <a:p>
            <a:pPr lvl="1"/>
            <a:r>
              <a:rPr lang="en-US" dirty="0" smtClean="0"/>
              <a:t>Are you already familiar with the community of practice strategy? </a:t>
            </a:r>
          </a:p>
          <a:p>
            <a:pPr lvl="1"/>
            <a:r>
              <a:rPr lang="en-US" dirty="0" smtClean="0"/>
              <a:t>Are you currently participating in a community of practice?</a:t>
            </a:r>
          </a:p>
          <a:p>
            <a:pPr lvl="1"/>
            <a:r>
              <a:rPr lang="en-US" dirty="0" smtClean="0"/>
              <a:t>What best describes your primary role?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Our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91000"/>
          </a:xfrm>
        </p:spPr>
        <p:txBody>
          <a:bodyPr/>
          <a:lstStyle/>
          <a:p>
            <a:pPr lvl="0"/>
            <a:r>
              <a:rPr lang="en-US" sz="2800" dirty="0" smtClean="0"/>
              <a:t>Introduce participants to the Ohio Credit Flex Community of Practice (</a:t>
            </a:r>
            <a:r>
              <a:rPr lang="en-US" sz="2800" dirty="0" err="1" smtClean="0"/>
              <a:t>CoP</a:t>
            </a:r>
            <a:r>
              <a:rPr lang="en-US" sz="2800" dirty="0" smtClean="0"/>
              <a:t>) and its intended use</a:t>
            </a:r>
          </a:p>
          <a:p>
            <a:pPr lvl="0" eaLnBrk="1" hangingPunct="1">
              <a:defRPr/>
            </a:pPr>
            <a:r>
              <a:rPr lang="en-US" sz="2800" dirty="0" smtClean="0"/>
              <a:t>Provide an overview of the </a:t>
            </a:r>
            <a:r>
              <a:rPr lang="en-US" sz="2800" dirty="0" err="1" smtClean="0"/>
              <a:t>CoP</a:t>
            </a:r>
            <a:r>
              <a:rPr lang="en-US" sz="2800" dirty="0" smtClean="0"/>
              <a:t> site and a quick walk-through of its features and functions</a:t>
            </a:r>
          </a:p>
          <a:p>
            <a:pPr lvl="0"/>
            <a:r>
              <a:rPr lang="en-US" sz="2800" dirty="0" smtClean="0"/>
              <a:t>Increase understanding about a community of practice (what it is/is not)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Our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91000"/>
          </a:xfrm>
        </p:spPr>
        <p:txBody>
          <a:bodyPr/>
          <a:lstStyle/>
          <a:p>
            <a:pPr lvl="0"/>
            <a:r>
              <a:rPr lang="en-US" sz="2800" dirty="0" smtClean="0"/>
              <a:t>Share community building and engagement strategies</a:t>
            </a:r>
          </a:p>
          <a:p>
            <a:pPr lvl="0"/>
            <a:r>
              <a:rPr lang="en-US" sz="2800" dirty="0" smtClean="0"/>
              <a:t>Respond to questions and concerns about the credit flex </a:t>
            </a:r>
            <a:r>
              <a:rPr lang="en-US" sz="2800" dirty="0" err="1" smtClean="0"/>
              <a:t>CoP</a:t>
            </a:r>
            <a:endParaRPr lang="en-US" sz="2800" dirty="0" smtClean="0"/>
          </a:p>
          <a:p>
            <a:pPr lvl="0"/>
            <a:r>
              <a:rPr lang="en-US" sz="2800" dirty="0" smtClean="0"/>
              <a:t>Foster thinking and conversations at a local level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Definition of </a:t>
            </a:r>
            <a:r>
              <a:rPr lang="en-US" dirty="0" err="1" smtClean="0">
                <a:solidFill>
                  <a:srgbClr val="000000"/>
                </a:solidFill>
              </a:rPr>
              <a:t>CoP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charset="0"/>
                <a:cs typeface="Arial" charset="0"/>
              </a:rPr>
              <a:t>“Communities of practice are groups of people who share a concern, a set of problems, or a passion about a topic, and who deepen their knowledge and expertise in this area by interacting on an ongoing basis.”</a:t>
            </a:r>
          </a:p>
          <a:p>
            <a:endParaRPr lang="en-US" sz="2400" dirty="0" smtClean="0">
              <a:latin typeface="Arial" charset="0"/>
              <a:cs typeface="Arial" charset="0"/>
            </a:endParaRPr>
          </a:p>
          <a:p>
            <a:pPr algn="r">
              <a:buNone/>
            </a:pPr>
            <a:r>
              <a:rPr lang="en-US" sz="2400" dirty="0" smtClean="0">
                <a:latin typeface="Arial" charset="0"/>
                <a:cs typeface="Arial" charset="0"/>
              </a:rPr>
              <a:t>(Wenger, McDermott, &amp; Snyder, 2002, p. 4)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Is/Is Not </a:t>
            </a:r>
            <a:r>
              <a:rPr lang="en-US" dirty="0" err="1" smtClean="0">
                <a:solidFill>
                  <a:schemeClr val="tx1"/>
                </a:solidFill>
              </a:rPr>
              <a:t>CoP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763" eaLnBrk="1" hangingPunct="1">
              <a:buNone/>
            </a:pPr>
            <a:r>
              <a:rPr lang="en-US" b="1" dirty="0" err="1" smtClean="0"/>
              <a:t>CoP</a:t>
            </a:r>
            <a:r>
              <a:rPr lang="en-US" b="1" dirty="0" smtClean="0"/>
              <a:t> Is: </a:t>
            </a:r>
          </a:p>
          <a:p>
            <a:pPr eaLnBrk="1" hangingPunct="1"/>
            <a:r>
              <a:rPr lang="en-US" sz="2800" dirty="0" smtClean="0"/>
              <a:t>A dynamic organization that utilizes tools</a:t>
            </a:r>
          </a:p>
          <a:p>
            <a:pPr eaLnBrk="1" hangingPunct="1"/>
            <a:r>
              <a:rPr lang="en-US" sz="2800" dirty="0" smtClean="0"/>
              <a:t>Reflective of distributive and shared leadership and decision making</a:t>
            </a:r>
          </a:p>
          <a:p>
            <a:pPr indent="4763" eaLnBrk="1" hangingPunct="1">
              <a:buNone/>
            </a:pPr>
            <a:r>
              <a:rPr lang="en-US" b="1" dirty="0" err="1" smtClean="0"/>
              <a:t>CoP</a:t>
            </a:r>
            <a:r>
              <a:rPr lang="en-US" b="1" dirty="0" smtClean="0"/>
              <a:t> Is Not: </a:t>
            </a:r>
          </a:p>
          <a:p>
            <a:pPr eaLnBrk="1" hangingPunct="1"/>
            <a:r>
              <a:rPr lang="en-US" sz="2800" dirty="0" smtClean="0"/>
              <a:t>A platform (Wiki) or tool (discussion board)</a:t>
            </a:r>
          </a:p>
          <a:p>
            <a:pPr eaLnBrk="1" hangingPunct="1"/>
            <a:r>
              <a:rPr lang="en-US" sz="2800" dirty="0" smtClean="0"/>
              <a:t>Tied to a traditional hierarchy or organizational structure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Advantages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sz="2800" dirty="0" smtClean="0">
                <a:ea typeface="ＭＳ Ｐゴシック" charset="-128"/>
              </a:rPr>
              <a:t>Improved communication and dissemination avenues</a:t>
            </a:r>
          </a:p>
          <a:p>
            <a:r>
              <a:rPr lang="en-US" sz="2800" dirty="0" smtClean="0">
                <a:ea typeface="ＭＳ Ｐゴシック" charset="-128"/>
              </a:rPr>
              <a:t>Engaged partners to help examine complex issues</a:t>
            </a:r>
          </a:p>
          <a:p>
            <a:r>
              <a:rPr lang="en-US" sz="2800" dirty="0" smtClean="0">
                <a:ea typeface="ＭＳ Ｐゴシック" charset="-128"/>
              </a:rPr>
              <a:t>Increased likelihood of sustainability</a:t>
            </a:r>
          </a:p>
          <a:p>
            <a:r>
              <a:rPr lang="en-US" sz="2800" dirty="0" smtClean="0">
                <a:ea typeface="ＭＳ Ｐゴシック" charset="-128"/>
              </a:rPr>
              <a:t>More effective feedback loops</a:t>
            </a:r>
          </a:p>
          <a:p>
            <a:r>
              <a:rPr lang="en-US" sz="2800" dirty="0" smtClean="0">
                <a:ea typeface="ＭＳ Ｐゴシック" charset="-128"/>
              </a:rPr>
              <a:t>Enhanced coherence across implementation levels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4601" y="5739319"/>
            <a:ext cx="6181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cs typeface="Arial" charset="0"/>
              </a:rPr>
              <a:t>(Cashman, Linehan, &amp; Rosser, 2007, p. 4</a:t>
            </a:r>
            <a:r>
              <a:rPr lang="en-US" sz="1600" dirty="0" smtClean="0">
                <a:cs typeface="Arial" charset="0"/>
              </a:rPr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Tom Rutan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276600" y="1828800"/>
            <a:ext cx="5410200" cy="3886201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000" b="1" dirty="0" smtClean="0"/>
              <a:t>Associate Director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/>
              <a:t>Curriculum and Instruction 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/>
              <a:t>Phone: (614) 728-1997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/>
              <a:t>E-mail: </a:t>
            </a:r>
            <a:r>
              <a:rPr lang="en-US" sz="2000" dirty="0" smtClean="0">
                <a:hlinkClick r:id="rId3"/>
              </a:rPr>
              <a:t>tom.rutan@ode.state.oh.us</a:t>
            </a:r>
            <a:r>
              <a:rPr lang="en-US" sz="2000" dirty="0" smtClean="0"/>
              <a:t> </a:t>
            </a:r>
          </a:p>
          <a:p>
            <a:pPr marL="0" indent="0" eaLnBrk="1" hangingPunct="1">
              <a:buFontTx/>
              <a:buNone/>
            </a:pPr>
            <a:endParaRPr lang="en-US" sz="2000" dirty="0" smtClean="0"/>
          </a:p>
          <a:p>
            <a:pPr marL="0" indent="0" eaLnBrk="1" hangingPunct="1">
              <a:buFontTx/>
              <a:buNone/>
            </a:pPr>
            <a:r>
              <a:rPr lang="en-US" sz="2000" dirty="0" smtClean="0"/>
              <a:t>Ohio Department of Education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/>
              <a:t>25 South Front Street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/>
              <a:t>Columbus, OH 43215</a:t>
            </a:r>
          </a:p>
          <a:p>
            <a:pPr marL="0" indent="0" eaLnBrk="1" hangingPunct="1">
              <a:buFontTx/>
              <a:buNone/>
            </a:pPr>
            <a:r>
              <a:rPr lang="en-US" sz="2000" u="sng" dirty="0" smtClean="0">
                <a:solidFill>
                  <a:srgbClr val="0070C0"/>
                </a:solidFill>
                <a:hlinkClick r:id="rId4" action="ppaction://hlinkfile"/>
              </a:rPr>
              <a:t>education.ohio.gov</a:t>
            </a:r>
            <a:r>
              <a:rPr lang="en-US" sz="2000" dirty="0" smtClean="0"/>
              <a:t> 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" y="2209800"/>
            <a:ext cx="236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6" name="Picture 2" descr="C:\Documents and Settings\debra.cox\Desktop\TRutan Pi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828800"/>
            <a:ext cx="2547938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werPoint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werPoint1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PowerPoint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PowerPoint1</Template>
  <TotalTime>1602</TotalTime>
  <Words>1205</Words>
  <Application>Microsoft Office PowerPoint</Application>
  <PresentationFormat>On-screen Show (4:3)</PresentationFormat>
  <Paragraphs>214</Paragraphs>
  <Slides>25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PowerPoint1</vt:lpstr>
      <vt:lpstr>Ohio Credit Flexibility  Community of Practice Launch</vt:lpstr>
      <vt:lpstr>Purpose of Today</vt:lpstr>
      <vt:lpstr>Who Is On the Line?</vt:lpstr>
      <vt:lpstr>Our Objectives</vt:lpstr>
      <vt:lpstr>Our Objectives</vt:lpstr>
      <vt:lpstr>Definition of CoP</vt:lpstr>
      <vt:lpstr>What Is/Is Not CoP?</vt:lpstr>
      <vt:lpstr>Advantages </vt:lpstr>
      <vt:lpstr>Tom Rutan</vt:lpstr>
      <vt:lpstr>SharedWork.org  Ohio Credit Flex</vt:lpstr>
      <vt:lpstr>Ohio Credit Flex CoP Site</vt:lpstr>
      <vt:lpstr>IDEA Partnership CoP Model</vt:lpstr>
      <vt:lpstr>The IDEA Partnership Approach  to Community Building</vt:lpstr>
      <vt:lpstr>How Can Interaction Build Understanding in a CoP ?</vt:lpstr>
      <vt:lpstr>Four Quadrants:  Learning From and With Each Other</vt:lpstr>
      <vt:lpstr>Four Quadrants:  Learning From and With Each Other: Sample</vt:lpstr>
      <vt:lpstr>Examples for Building Interaction</vt:lpstr>
      <vt:lpstr>Got Questions?</vt:lpstr>
      <vt:lpstr>Engage!</vt:lpstr>
      <vt:lpstr>Next Steps</vt:lpstr>
      <vt:lpstr>Need Help?</vt:lpstr>
      <vt:lpstr>GLE Contact Information</vt:lpstr>
      <vt:lpstr>IDEA Contact Information</vt:lpstr>
      <vt:lpstr>References</vt:lpstr>
      <vt:lpstr>Slide 25</vt:lpstr>
    </vt:vector>
  </TitlesOfParts>
  <Company>Ohio Department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patricia.grey</dc:creator>
  <cp:lastModifiedBy>vcirks</cp:lastModifiedBy>
  <cp:revision>228</cp:revision>
  <dcterms:created xsi:type="dcterms:W3CDTF">2011-03-16T17:03:01Z</dcterms:created>
  <dcterms:modified xsi:type="dcterms:W3CDTF">2012-01-24T00:19:33Z</dcterms:modified>
</cp:coreProperties>
</file>