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8"/>
  </p:notesMasterIdLst>
  <p:sldIdLst>
    <p:sldId id="287" r:id="rId2"/>
    <p:sldId id="1018" r:id="rId3"/>
    <p:sldId id="1062" r:id="rId4"/>
    <p:sldId id="1021" r:id="rId5"/>
    <p:sldId id="1020" r:id="rId6"/>
    <p:sldId id="386" r:id="rId7"/>
    <p:sldId id="1023" r:id="rId8"/>
    <p:sldId id="1024" r:id="rId9"/>
    <p:sldId id="1063" r:id="rId10"/>
    <p:sldId id="434" r:id="rId11"/>
    <p:sldId id="432" r:id="rId12"/>
    <p:sldId id="1010" r:id="rId13"/>
    <p:sldId id="1028" r:id="rId14"/>
    <p:sldId id="1035" r:id="rId15"/>
    <p:sldId id="1047" r:id="rId16"/>
    <p:sldId id="1065" r:id="rId17"/>
    <p:sldId id="258" r:id="rId18"/>
    <p:sldId id="1052" r:id="rId19"/>
    <p:sldId id="1041" r:id="rId20"/>
    <p:sldId id="1042" r:id="rId21"/>
    <p:sldId id="1045" r:id="rId22"/>
    <p:sldId id="1051" r:id="rId23"/>
    <p:sldId id="1064" r:id="rId24"/>
    <p:sldId id="496" r:id="rId25"/>
    <p:sldId id="1054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4695" autoAdjust="0"/>
  </p:normalViewPr>
  <p:slideViewPr>
    <p:cSldViewPr snapToGrid="0">
      <p:cViewPr varScale="1">
        <p:scale>
          <a:sx n="91" d="100"/>
          <a:sy n="91" d="100"/>
        </p:scale>
        <p:origin x="108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22215-8BA0-43B2-826F-C1644CB39497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17088-D2E4-4402-AD11-A9D635BE8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3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1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17088-D2E4-4402-AD11-A9D635BE84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39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F59AB-1E9F-44C3-8D0A-2C3173846DD9}" type="slidenum">
              <a:rPr lang="en-US" smtClean="0">
                <a:latin typeface="Arial" panose="020B0604020202020204" pitchFamily="34" charset="0"/>
              </a:rPr>
              <a:t>17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669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9077F-F250-4557-8808-CA46CF332CF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71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61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3769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gray">
          <a:xfrm>
            <a:off x="1" y="1"/>
            <a:ext cx="6364817" cy="637698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019183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 bwMode="gray">
          <a:xfrm>
            <a:off x="0" y="3483864"/>
            <a:ext cx="12192000" cy="2386584"/>
          </a:xfrm>
          <a:prstGeom prst="rect">
            <a:avLst/>
          </a:prstGeom>
          <a:solidFill>
            <a:srgbClr val="424242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344" y="5138929"/>
            <a:ext cx="11256264" cy="621243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itchFamily="34" charset="0"/>
              <a:buNone/>
              <a:defRPr lang="en-US" sz="210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6344" y="457200"/>
            <a:ext cx="4471416" cy="22479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 goes here</a:t>
            </a:r>
          </a:p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/>
              <a:t>Location 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66344" y="3483864"/>
            <a:ext cx="11256264" cy="1472184"/>
          </a:xfrm>
        </p:spPr>
        <p:txBody>
          <a:bodyPr anchor="b" anchorCtr="0">
            <a:noAutofit/>
          </a:bodyPr>
          <a:lstStyle>
            <a:lvl1pPr>
              <a:defRPr sz="4000" b="0">
                <a:solidFill>
                  <a:srgbClr val="5EAEE0"/>
                </a:solidFill>
              </a:defRPr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1"/>
            <a:ext cx="12192000" cy="6072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Rectangle 19"/>
          <p:cNvSpPr/>
          <p:nvPr/>
        </p:nvSpPr>
        <p:spPr bwMode="gray">
          <a:xfrm>
            <a:off x="0" y="5918945"/>
            <a:ext cx="12192000" cy="507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Rectangle 20"/>
          <p:cNvSpPr/>
          <p:nvPr/>
        </p:nvSpPr>
        <p:spPr bwMode="gray">
          <a:xfrm>
            <a:off x="0" y="5717789"/>
            <a:ext cx="12192000" cy="478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Rectangle 21"/>
          <p:cNvSpPr/>
          <p:nvPr/>
        </p:nvSpPr>
        <p:spPr bwMode="gray">
          <a:xfrm>
            <a:off x="0" y="6012657"/>
            <a:ext cx="12192000" cy="363532"/>
          </a:xfrm>
          <a:prstGeom prst="rect">
            <a:avLst/>
          </a:prstGeom>
          <a:solidFill>
            <a:srgbClr val="14141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344" y="3328417"/>
            <a:ext cx="11256264" cy="1329267"/>
          </a:xfrm>
        </p:spPr>
        <p:txBody>
          <a:bodyPr>
            <a:noAutofit/>
          </a:bodyPr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466344" y="1972855"/>
            <a:ext cx="11256264" cy="1165224"/>
          </a:xfrm>
        </p:spPr>
        <p:txBody>
          <a:bodyPr anchor="b" anchorCtr="0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Section Header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5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04724" y="3563772"/>
            <a:ext cx="10982552" cy="45719"/>
            <a:chOff x="453543" y="3563772"/>
            <a:chExt cx="8236914" cy="45719"/>
          </a:xfrm>
        </p:grpSpPr>
        <p:sp>
          <p:nvSpPr>
            <p:cNvPr id="24" name="Rectangle 23"/>
            <p:cNvSpPr/>
            <p:nvPr/>
          </p:nvSpPr>
          <p:spPr bwMode="auto">
            <a:xfrm flipH="1">
              <a:off x="4572000" y="3563772"/>
              <a:ext cx="4118457" cy="4571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chemeClr val="bg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 flipH="1">
              <a:off x="453543" y="3563772"/>
              <a:ext cx="4118457" cy="4571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chemeClr val="bg2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63608" y="1233840"/>
            <a:ext cx="64785" cy="4822179"/>
            <a:chOff x="4547705" y="1233839"/>
            <a:chExt cx="48589" cy="4822179"/>
          </a:xfrm>
        </p:grpSpPr>
        <p:sp>
          <p:nvSpPr>
            <p:cNvPr id="32" name="Rectangle 31"/>
            <p:cNvSpPr/>
            <p:nvPr/>
          </p:nvSpPr>
          <p:spPr bwMode="auto">
            <a:xfrm rot="5400000" flipH="1">
              <a:off x="3366455" y="4826179"/>
              <a:ext cx="2411089" cy="4858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chemeClr val="bg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 rot="5400000" flipH="1">
              <a:off x="3366455" y="2415089"/>
              <a:ext cx="2411089" cy="4858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chemeClr val="bg2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344" y="1865376"/>
            <a:ext cx="5303520" cy="1664208"/>
          </a:xfrm>
        </p:spPr>
        <p:txBody>
          <a:bodyPr>
            <a:noAutofit/>
          </a:bodyPr>
          <a:lstStyle>
            <a:lvl1pPr marL="171450" indent="-171450"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0"/>
              </a:spcAft>
              <a:defRPr sz="1200">
                <a:solidFill>
                  <a:schemeClr val="tx1"/>
                </a:solidFill>
              </a:defRPr>
            </a:lvl3pPr>
            <a:lvl4pPr>
              <a:spcAft>
                <a:spcPts val="0"/>
              </a:spcAft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19088" y="1865376"/>
            <a:ext cx="5303520" cy="1664208"/>
          </a:xfrm>
        </p:spPr>
        <p:txBody>
          <a:bodyPr>
            <a:noAutofit/>
          </a:bodyPr>
          <a:lstStyle>
            <a:lvl1pPr marL="171450" indent="-171450"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0"/>
              </a:spcAft>
              <a:defRPr sz="1200">
                <a:solidFill>
                  <a:schemeClr val="tx1"/>
                </a:solidFill>
              </a:defRPr>
            </a:lvl3pPr>
            <a:lvl4pPr>
              <a:spcAft>
                <a:spcPts val="0"/>
              </a:spcAft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4169664"/>
            <a:ext cx="5303520" cy="1660672"/>
          </a:xfrm>
        </p:spPr>
        <p:txBody>
          <a:bodyPr/>
          <a:lstStyle>
            <a:lvl1pPr marL="171450" indent="-171450"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0"/>
              </a:spcAft>
              <a:defRPr sz="1200">
                <a:solidFill>
                  <a:schemeClr val="tx1"/>
                </a:solidFill>
              </a:defRPr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6419088" y="4169664"/>
            <a:ext cx="5303520" cy="1664208"/>
          </a:xfrm>
        </p:spPr>
        <p:txBody>
          <a:bodyPr/>
          <a:lstStyle>
            <a:lvl1pPr marL="171450" indent="-171450"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0"/>
              </a:spcAft>
              <a:defRPr sz="1200">
                <a:solidFill>
                  <a:schemeClr val="tx1"/>
                </a:solidFill>
              </a:defRPr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itle 27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8"/>
          </p:nvPr>
        </p:nvSpPr>
        <p:spPr>
          <a:xfrm>
            <a:off x="466344" y="1481328"/>
            <a:ext cx="5303520" cy="3046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287337" indent="0">
              <a:buNone/>
              <a:defRPr b="1">
                <a:solidFill>
                  <a:schemeClr val="accent2"/>
                </a:solidFill>
              </a:defRPr>
            </a:lvl2pPr>
            <a:lvl3pPr marL="515938" indent="0">
              <a:buNone/>
              <a:defRPr b="1">
                <a:solidFill>
                  <a:schemeClr val="accent2"/>
                </a:solidFill>
              </a:defRPr>
            </a:lvl3pPr>
            <a:lvl4pPr marL="742950" indent="0">
              <a:buNone/>
              <a:defRPr b="1">
                <a:solidFill>
                  <a:schemeClr val="accent2"/>
                </a:solidFill>
              </a:defRPr>
            </a:lvl4pPr>
            <a:lvl5pPr marL="973138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9"/>
          </p:nvPr>
        </p:nvSpPr>
        <p:spPr>
          <a:xfrm>
            <a:off x="6419088" y="1481328"/>
            <a:ext cx="5303520" cy="3046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287337" indent="0">
              <a:buNone/>
              <a:defRPr b="1">
                <a:solidFill>
                  <a:schemeClr val="accent2"/>
                </a:solidFill>
              </a:defRPr>
            </a:lvl2pPr>
            <a:lvl3pPr marL="515938" indent="0">
              <a:buNone/>
              <a:defRPr b="1">
                <a:solidFill>
                  <a:schemeClr val="accent2"/>
                </a:solidFill>
              </a:defRPr>
            </a:lvl3pPr>
            <a:lvl4pPr marL="742950" indent="0">
              <a:buNone/>
              <a:defRPr b="1">
                <a:solidFill>
                  <a:schemeClr val="accent2"/>
                </a:solidFill>
              </a:defRPr>
            </a:lvl4pPr>
            <a:lvl5pPr marL="973138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466344" y="3767328"/>
            <a:ext cx="5303520" cy="3046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287337" indent="0">
              <a:buNone/>
              <a:defRPr b="1">
                <a:solidFill>
                  <a:schemeClr val="accent2"/>
                </a:solidFill>
              </a:defRPr>
            </a:lvl2pPr>
            <a:lvl3pPr marL="515938" indent="0">
              <a:buNone/>
              <a:defRPr b="1">
                <a:solidFill>
                  <a:schemeClr val="accent2"/>
                </a:solidFill>
              </a:defRPr>
            </a:lvl3pPr>
            <a:lvl4pPr marL="742950" indent="0">
              <a:buNone/>
              <a:defRPr b="1">
                <a:solidFill>
                  <a:schemeClr val="accent2"/>
                </a:solidFill>
              </a:defRPr>
            </a:lvl4pPr>
            <a:lvl5pPr marL="973138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9"/>
          <p:cNvSpPr>
            <a:spLocks noGrp="1"/>
          </p:cNvSpPr>
          <p:nvPr>
            <p:ph type="body" sz="quarter" idx="21"/>
          </p:nvPr>
        </p:nvSpPr>
        <p:spPr>
          <a:xfrm>
            <a:off x="6419088" y="3767328"/>
            <a:ext cx="5303520" cy="3046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287337" indent="0">
              <a:buNone/>
              <a:defRPr b="1">
                <a:solidFill>
                  <a:schemeClr val="accent2"/>
                </a:solidFill>
              </a:defRPr>
            </a:lvl2pPr>
            <a:lvl3pPr marL="515938" indent="0">
              <a:buNone/>
              <a:defRPr b="1">
                <a:solidFill>
                  <a:schemeClr val="accent2"/>
                </a:solidFill>
              </a:defRPr>
            </a:lvl3pPr>
            <a:lvl4pPr marL="742950" indent="0">
              <a:buNone/>
              <a:defRPr b="1">
                <a:solidFill>
                  <a:schemeClr val="accent2"/>
                </a:solidFill>
              </a:defRPr>
            </a:lvl4pPr>
            <a:lvl5pPr marL="973138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92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344" y="1481328"/>
            <a:ext cx="5394960" cy="33832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344" y="1892808"/>
            <a:ext cx="5394960" cy="420624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27648" y="1481328"/>
            <a:ext cx="5394960" cy="33832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27648" y="1892808"/>
            <a:ext cx="5394960" cy="420624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66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344" y="1481329"/>
            <a:ext cx="5394960" cy="373895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344" y="1901952"/>
            <a:ext cx="5394960" cy="46673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27648" y="1481329"/>
            <a:ext cx="5394960" cy="373895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27648" y="1901952"/>
            <a:ext cx="5394960" cy="46673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66344" y="2377440"/>
            <a:ext cx="5394960" cy="3703320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6327648" y="2377440"/>
            <a:ext cx="5394960" cy="3703320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5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7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58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821EA781-99F4-4792-B554-5B26AF6F46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854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83" b="18623"/>
          <a:stretch/>
        </p:blipFill>
        <p:spPr>
          <a:xfrm>
            <a:off x="0" y="247"/>
            <a:ext cx="12192000" cy="342875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 bwMode="white"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Rectangle 28"/>
          <p:cNvSpPr/>
          <p:nvPr/>
        </p:nvSpPr>
        <p:spPr bwMode="white"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1" name="Rectangle 30"/>
          <p:cNvSpPr/>
          <p:nvPr/>
        </p:nvSpPr>
        <p:spPr bwMode="white"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2" name="Rectangle 31"/>
          <p:cNvSpPr/>
          <p:nvPr/>
        </p:nvSpPr>
        <p:spPr bwMode="gray">
          <a:xfrm>
            <a:off x="-1" y="3246120"/>
            <a:ext cx="12191999" cy="365760"/>
          </a:xfrm>
          <a:prstGeom prst="rect">
            <a:avLst/>
          </a:prstGeom>
          <a:solidFill>
            <a:srgbClr val="00428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33" name="TextBox 32"/>
          <p:cNvSpPr txBox="1"/>
          <p:nvPr/>
        </p:nvSpPr>
        <p:spPr>
          <a:xfrm>
            <a:off x="4218723" y="6225331"/>
            <a:ext cx="3754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/>
                </a:solidFill>
                <a:latin typeface="Arial" panose="020B0604020202020204" pitchFamily="34" charset="0"/>
              </a:rPr>
              <a:t>800.201.2011  |  solutions@battelle.org</a:t>
            </a:r>
            <a:r>
              <a:rPr lang="en-US" sz="1000" b="1" baseline="0" dirty="0">
                <a:solidFill>
                  <a:schemeClr val="tx2"/>
                </a:solidFill>
                <a:latin typeface="Arial" panose="020B0604020202020204" pitchFamily="34" charset="0"/>
              </a:rPr>
              <a:t>   |  www.battelle.org</a:t>
            </a:r>
            <a:endParaRPr lang="en-US" sz="10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0810" y="4318091"/>
            <a:ext cx="4550380" cy="133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31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out Image and with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gray">
          <a:xfrm>
            <a:off x="0" y="0"/>
            <a:ext cx="12192000" cy="5382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Rectangle 26"/>
          <p:cNvSpPr/>
          <p:nvPr/>
        </p:nvSpPr>
        <p:spPr bwMode="white">
          <a:xfrm flipV="1">
            <a:off x="0" y="5963440"/>
            <a:ext cx="12192000" cy="792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Rectangle 27"/>
          <p:cNvSpPr/>
          <p:nvPr/>
        </p:nvSpPr>
        <p:spPr bwMode="gray">
          <a:xfrm>
            <a:off x="0" y="5243656"/>
            <a:ext cx="12192000" cy="478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Rectangle 28"/>
          <p:cNvSpPr/>
          <p:nvPr/>
        </p:nvSpPr>
        <p:spPr bwMode="gray">
          <a:xfrm>
            <a:off x="0" y="5538524"/>
            <a:ext cx="12192000" cy="363532"/>
          </a:xfrm>
          <a:prstGeom prst="rect">
            <a:avLst/>
          </a:prstGeom>
          <a:solidFill>
            <a:srgbClr val="14141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31" name="TextBox 30"/>
          <p:cNvSpPr txBox="1"/>
          <p:nvPr/>
        </p:nvSpPr>
        <p:spPr>
          <a:xfrm>
            <a:off x="4218722" y="6225331"/>
            <a:ext cx="3754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/>
                </a:solidFill>
                <a:latin typeface="Arial" panose="020B0604020202020204" pitchFamily="34" charset="0"/>
              </a:rPr>
              <a:t>800.201.2011  |  solutions@battelle.org</a:t>
            </a:r>
            <a:r>
              <a:rPr lang="en-US" sz="1000" b="1" baseline="0" dirty="0">
                <a:solidFill>
                  <a:schemeClr val="tx2"/>
                </a:solidFill>
                <a:latin typeface="Arial" panose="020B0604020202020204" pitchFamily="34" charset="0"/>
              </a:rPr>
              <a:t>   |  www.battelle.org</a:t>
            </a:r>
            <a:endParaRPr lang="en-US" sz="10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958" y="2099930"/>
            <a:ext cx="5016085" cy="147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8082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gray">
          <a:xfrm>
            <a:off x="0" y="-1"/>
            <a:ext cx="12192000" cy="6072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5" name="Rectangle 24"/>
          <p:cNvSpPr/>
          <p:nvPr/>
        </p:nvSpPr>
        <p:spPr bwMode="gray">
          <a:xfrm>
            <a:off x="0" y="5918945"/>
            <a:ext cx="12192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Rectangle 25"/>
          <p:cNvSpPr/>
          <p:nvPr/>
        </p:nvSpPr>
        <p:spPr bwMode="gray">
          <a:xfrm>
            <a:off x="0" y="5717788"/>
            <a:ext cx="12192000" cy="478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Rectangle 26"/>
          <p:cNvSpPr/>
          <p:nvPr/>
        </p:nvSpPr>
        <p:spPr bwMode="gray">
          <a:xfrm>
            <a:off x="0" y="6012656"/>
            <a:ext cx="12192000" cy="363532"/>
          </a:xfrm>
          <a:prstGeom prst="rect">
            <a:avLst/>
          </a:prstGeom>
          <a:solidFill>
            <a:srgbClr val="14141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6344" y="342901"/>
            <a:ext cx="11256264" cy="234315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344" y="2871217"/>
            <a:ext cx="11256264" cy="323165"/>
          </a:xfrm>
        </p:spPr>
        <p:txBody>
          <a:bodyPr vert="horz" wrap="square" lIns="0" tIns="0" rIns="0" bIns="0" rtlCol="0">
            <a:spAutoFit/>
          </a:bodyPr>
          <a:lstStyle>
            <a:lvl1pPr marL="228600" indent="-228600">
              <a:buNone/>
              <a:defRPr lang="en-US" sz="210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6344" y="4560889"/>
            <a:ext cx="11256264" cy="11620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 goes here</a:t>
            </a:r>
          </a:p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/>
              <a:t>Location 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8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gray">
          <a:xfrm>
            <a:off x="0" y="5918945"/>
            <a:ext cx="12192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Rectangle 22"/>
          <p:cNvSpPr/>
          <p:nvPr/>
        </p:nvSpPr>
        <p:spPr bwMode="gray">
          <a:xfrm>
            <a:off x="0" y="6019800"/>
            <a:ext cx="12192000" cy="242207"/>
          </a:xfrm>
          <a:prstGeom prst="rect">
            <a:avLst/>
          </a:prstGeom>
          <a:solidFill>
            <a:srgbClr val="007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4" name="Rectangle 23"/>
          <p:cNvSpPr/>
          <p:nvPr/>
        </p:nvSpPr>
        <p:spPr bwMode="gray">
          <a:xfrm>
            <a:off x="0" y="6139543"/>
            <a:ext cx="12192000" cy="236645"/>
          </a:xfrm>
          <a:prstGeom prst="rect">
            <a:avLst/>
          </a:prstGeom>
          <a:solidFill>
            <a:srgbClr val="14141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6344" y="342901"/>
            <a:ext cx="11256264" cy="234315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0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Insert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6344" y="2871216"/>
            <a:ext cx="11256264" cy="320040"/>
          </a:xfrm>
        </p:spPr>
        <p:txBody>
          <a:bodyPr vert="horz" wrap="square" lIns="0" tIns="0" rIns="0" bIns="0" rtlCol="0">
            <a:spAutoFit/>
          </a:bodyPr>
          <a:lstStyle>
            <a:lvl1pPr marL="228600" indent="-228600">
              <a:buNone/>
              <a:defRPr lang="en-US" sz="2100" dirty="0">
                <a:solidFill>
                  <a:schemeClr val="accent1"/>
                </a:solidFill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6344" y="4560889"/>
            <a:ext cx="11256264" cy="11620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 goes here</a:t>
            </a:r>
          </a:p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/>
              <a:t>Location 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27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37698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gray">
          <a:xfrm>
            <a:off x="1" y="1"/>
            <a:ext cx="6364817" cy="637698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/>
        </p:nvSpPr>
        <p:spPr bwMode="gray">
          <a:xfrm>
            <a:off x="0" y="3483864"/>
            <a:ext cx="12192000" cy="2386584"/>
          </a:xfrm>
          <a:prstGeom prst="rect">
            <a:avLst/>
          </a:prstGeom>
          <a:solidFill>
            <a:srgbClr val="424242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344" y="5138929"/>
            <a:ext cx="11256264" cy="621243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itchFamily="34" charset="0"/>
              <a:buNone/>
              <a:defRPr lang="en-US" sz="210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6344" y="457200"/>
            <a:ext cx="4474464" cy="22479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 goes here</a:t>
            </a:r>
          </a:p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/>
              <a:t>Location 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66344" y="3483864"/>
            <a:ext cx="11256264" cy="1472184"/>
          </a:xfrm>
        </p:spPr>
        <p:txBody>
          <a:bodyPr anchor="b" anchorCtr="0">
            <a:noAutofit/>
          </a:bodyPr>
          <a:lstStyle>
            <a:lvl1pPr>
              <a:defRPr sz="4000" b="0">
                <a:solidFill>
                  <a:srgbClr val="5EAEE0"/>
                </a:solidFill>
              </a:defRPr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2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" y="1"/>
            <a:ext cx="12195048" cy="63769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gray">
          <a:xfrm>
            <a:off x="1" y="1"/>
            <a:ext cx="6364817" cy="637698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Rectangle 18"/>
          <p:cNvSpPr/>
          <p:nvPr/>
        </p:nvSpPr>
        <p:spPr bwMode="gray">
          <a:xfrm>
            <a:off x="0" y="3483864"/>
            <a:ext cx="12192000" cy="2386584"/>
          </a:xfrm>
          <a:prstGeom prst="rect">
            <a:avLst/>
          </a:prstGeom>
          <a:solidFill>
            <a:srgbClr val="424242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344" y="5138929"/>
            <a:ext cx="11256264" cy="621243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itchFamily="34" charset="0"/>
              <a:buNone/>
              <a:defRPr lang="en-US" sz="210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6344" y="457200"/>
            <a:ext cx="4474464" cy="22479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 goes here</a:t>
            </a:r>
          </a:p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/>
              <a:t>Location 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66344" y="3483864"/>
            <a:ext cx="11256264" cy="1472184"/>
          </a:xfrm>
        </p:spPr>
        <p:txBody>
          <a:bodyPr anchor="b" anchorCtr="0">
            <a:noAutofit/>
          </a:bodyPr>
          <a:lstStyle>
            <a:lvl1pPr>
              <a:defRPr sz="4000" b="0">
                <a:solidFill>
                  <a:srgbClr val="5EAEE0"/>
                </a:solidFill>
              </a:defRPr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5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076"/>
            <a:ext cx="12192000" cy="63810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gray">
          <a:xfrm>
            <a:off x="1" y="1"/>
            <a:ext cx="6364817" cy="637698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6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/>
        </p:nvSpPr>
        <p:spPr bwMode="gray">
          <a:xfrm>
            <a:off x="0" y="3483864"/>
            <a:ext cx="12192000" cy="2386584"/>
          </a:xfrm>
          <a:prstGeom prst="rect">
            <a:avLst/>
          </a:prstGeom>
          <a:solidFill>
            <a:srgbClr val="36363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344" y="5138929"/>
            <a:ext cx="11256264" cy="621243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itchFamily="34" charset="0"/>
              <a:buNone/>
              <a:defRPr lang="en-US" sz="210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6344" y="457200"/>
            <a:ext cx="4474464" cy="22479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 goes here</a:t>
            </a:r>
          </a:p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/>
              <a:t>Location 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66344" y="3483864"/>
            <a:ext cx="11256264" cy="1472184"/>
          </a:xfrm>
        </p:spPr>
        <p:txBody>
          <a:bodyPr anchor="b" anchorCtr="0">
            <a:noAutofit/>
          </a:bodyPr>
          <a:lstStyle>
            <a:lvl1pPr>
              <a:defRPr sz="4000" b="0">
                <a:solidFill>
                  <a:srgbClr val="5EAEE0"/>
                </a:solidFill>
              </a:defRPr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344" y="1481328"/>
            <a:ext cx="11256264" cy="4636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1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344" y="420624"/>
            <a:ext cx="11256264" cy="531738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344" y="1481328"/>
            <a:ext cx="11256264" cy="4636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905256"/>
            <a:ext cx="11256264" cy="44849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7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344" y="420624"/>
            <a:ext cx="11256264" cy="9633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6344" y="1481328"/>
            <a:ext cx="5422392" cy="4636008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0216" y="1481328"/>
            <a:ext cx="5422392" cy="4636008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/>
        </p:nvSpPr>
        <p:spPr bwMode="white">
          <a:xfrm>
            <a:off x="11598781" y="6181821"/>
            <a:ext cx="146051" cy="221456"/>
          </a:xfrm>
          <a:custGeom>
            <a:avLst/>
            <a:gdLst>
              <a:gd name="connsiteX0" fmla="*/ 0 w 402431"/>
              <a:gd name="connsiteY0" fmla="*/ 321468 h 340518"/>
              <a:gd name="connsiteX1" fmla="*/ 114300 w 402431"/>
              <a:gd name="connsiteY1" fmla="*/ 0 h 340518"/>
              <a:gd name="connsiteX2" fmla="*/ 402431 w 402431"/>
              <a:gd name="connsiteY2" fmla="*/ 0 h 340518"/>
              <a:gd name="connsiteX3" fmla="*/ 402431 w 402431"/>
              <a:gd name="connsiteY3" fmla="*/ 340518 h 340518"/>
              <a:gd name="connsiteX4" fmla="*/ 0 w 402431"/>
              <a:gd name="connsiteY4" fmla="*/ 321468 h 340518"/>
              <a:gd name="connsiteX0" fmla="*/ 0 w 402431"/>
              <a:gd name="connsiteY0" fmla="*/ 321468 h 340518"/>
              <a:gd name="connsiteX1" fmla="*/ 76200 w 402431"/>
              <a:gd name="connsiteY1" fmla="*/ 100013 h 340518"/>
              <a:gd name="connsiteX2" fmla="*/ 402431 w 402431"/>
              <a:gd name="connsiteY2" fmla="*/ 0 h 340518"/>
              <a:gd name="connsiteX3" fmla="*/ 402431 w 402431"/>
              <a:gd name="connsiteY3" fmla="*/ 340518 h 340518"/>
              <a:gd name="connsiteX4" fmla="*/ 0 w 402431"/>
              <a:gd name="connsiteY4" fmla="*/ 321468 h 340518"/>
              <a:gd name="connsiteX0" fmla="*/ 0 w 402431"/>
              <a:gd name="connsiteY0" fmla="*/ 321468 h 340518"/>
              <a:gd name="connsiteX1" fmla="*/ 76200 w 402431"/>
              <a:gd name="connsiteY1" fmla="*/ 100013 h 340518"/>
              <a:gd name="connsiteX2" fmla="*/ 402431 w 402431"/>
              <a:gd name="connsiteY2" fmla="*/ 0 h 340518"/>
              <a:gd name="connsiteX3" fmla="*/ 402431 w 402431"/>
              <a:gd name="connsiteY3" fmla="*/ 340518 h 340518"/>
              <a:gd name="connsiteX4" fmla="*/ 0 w 402431"/>
              <a:gd name="connsiteY4" fmla="*/ 321468 h 340518"/>
              <a:gd name="connsiteX0" fmla="*/ 0 w 402431"/>
              <a:gd name="connsiteY0" fmla="*/ 321468 h 340518"/>
              <a:gd name="connsiteX1" fmla="*/ 76200 w 402431"/>
              <a:gd name="connsiteY1" fmla="*/ 100013 h 340518"/>
              <a:gd name="connsiteX2" fmla="*/ 402431 w 402431"/>
              <a:gd name="connsiteY2" fmla="*/ 0 h 340518"/>
              <a:gd name="connsiteX3" fmla="*/ 402431 w 402431"/>
              <a:gd name="connsiteY3" fmla="*/ 340518 h 340518"/>
              <a:gd name="connsiteX4" fmla="*/ 0 w 402431"/>
              <a:gd name="connsiteY4" fmla="*/ 321468 h 340518"/>
              <a:gd name="connsiteX0" fmla="*/ 0 w 402431"/>
              <a:gd name="connsiteY0" fmla="*/ 321468 h 321468"/>
              <a:gd name="connsiteX1" fmla="*/ 76200 w 402431"/>
              <a:gd name="connsiteY1" fmla="*/ 100013 h 321468"/>
              <a:gd name="connsiteX2" fmla="*/ 402431 w 402431"/>
              <a:gd name="connsiteY2" fmla="*/ 0 h 321468"/>
              <a:gd name="connsiteX3" fmla="*/ 104775 w 402431"/>
              <a:gd name="connsiteY3" fmla="*/ 319087 h 321468"/>
              <a:gd name="connsiteX4" fmla="*/ 0 w 402431"/>
              <a:gd name="connsiteY4" fmla="*/ 321468 h 321468"/>
              <a:gd name="connsiteX0" fmla="*/ 0 w 109537"/>
              <a:gd name="connsiteY0" fmla="*/ 221455 h 221455"/>
              <a:gd name="connsiteX1" fmla="*/ 76200 w 109537"/>
              <a:gd name="connsiteY1" fmla="*/ 0 h 221455"/>
              <a:gd name="connsiteX2" fmla="*/ 109537 w 109537"/>
              <a:gd name="connsiteY2" fmla="*/ 14287 h 221455"/>
              <a:gd name="connsiteX3" fmla="*/ 104775 w 109537"/>
              <a:gd name="connsiteY3" fmla="*/ 219074 h 221455"/>
              <a:gd name="connsiteX4" fmla="*/ 0 w 109537"/>
              <a:gd name="connsiteY4" fmla="*/ 221455 h 221455"/>
              <a:gd name="connsiteX0" fmla="*/ 0 w 111918"/>
              <a:gd name="connsiteY0" fmla="*/ 221455 h 221455"/>
              <a:gd name="connsiteX1" fmla="*/ 76200 w 111918"/>
              <a:gd name="connsiteY1" fmla="*/ 0 h 221455"/>
              <a:gd name="connsiteX2" fmla="*/ 111918 w 111918"/>
              <a:gd name="connsiteY2" fmla="*/ 14287 h 221455"/>
              <a:gd name="connsiteX3" fmla="*/ 104775 w 111918"/>
              <a:gd name="connsiteY3" fmla="*/ 219074 h 221455"/>
              <a:gd name="connsiteX4" fmla="*/ 0 w 111918"/>
              <a:gd name="connsiteY4" fmla="*/ 221455 h 221455"/>
              <a:gd name="connsiteX0" fmla="*/ 0 w 111918"/>
              <a:gd name="connsiteY0" fmla="*/ 221455 h 221455"/>
              <a:gd name="connsiteX1" fmla="*/ 76200 w 111918"/>
              <a:gd name="connsiteY1" fmla="*/ 0 h 221455"/>
              <a:gd name="connsiteX2" fmla="*/ 111918 w 111918"/>
              <a:gd name="connsiteY2" fmla="*/ 4762 h 221455"/>
              <a:gd name="connsiteX3" fmla="*/ 104775 w 111918"/>
              <a:gd name="connsiteY3" fmla="*/ 219074 h 221455"/>
              <a:gd name="connsiteX4" fmla="*/ 0 w 111918"/>
              <a:gd name="connsiteY4" fmla="*/ 221455 h 221455"/>
              <a:gd name="connsiteX0" fmla="*/ 0 w 111918"/>
              <a:gd name="connsiteY0" fmla="*/ 221455 h 221455"/>
              <a:gd name="connsiteX1" fmla="*/ 76200 w 111918"/>
              <a:gd name="connsiteY1" fmla="*/ 0 h 221455"/>
              <a:gd name="connsiteX2" fmla="*/ 111918 w 111918"/>
              <a:gd name="connsiteY2" fmla="*/ 4762 h 221455"/>
              <a:gd name="connsiteX3" fmla="*/ 104775 w 111918"/>
              <a:gd name="connsiteY3" fmla="*/ 219074 h 221455"/>
              <a:gd name="connsiteX4" fmla="*/ 0 w 111918"/>
              <a:gd name="connsiteY4" fmla="*/ 221455 h 221455"/>
              <a:gd name="connsiteX0" fmla="*/ 0 w 111918"/>
              <a:gd name="connsiteY0" fmla="*/ 221455 h 221455"/>
              <a:gd name="connsiteX1" fmla="*/ 76200 w 111918"/>
              <a:gd name="connsiteY1" fmla="*/ 0 h 221455"/>
              <a:gd name="connsiteX2" fmla="*/ 111918 w 111918"/>
              <a:gd name="connsiteY2" fmla="*/ 4762 h 221455"/>
              <a:gd name="connsiteX3" fmla="*/ 104775 w 111918"/>
              <a:gd name="connsiteY3" fmla="*/ 219074 h 221455"/>
              <a:gd name="connsiteX4" fmla="*/ 0 w 111918"/>
              <a:gd name="connsiteY4" fmla="*/ 221455 h 221455"/>
              <a:gd name="connsiteX0" fmla="*/ 0 w 109537"/>
              <a:gd name="connsiteY0" fmla="*/ 221456 h 221456"/>
              <a:gd name="connsiteX1" fmla="*/ 76200 w 109537"/>
              <a:gd name="connsiteY1" fmla="*/ 1 h 221456"/>
              <a:gd name="connsiteX2" fmla="*/ 109537 w 109537"/>
              <a:gd name="connsiteY2" fmla="*/ 0 h 221456"/>
              <a:gd name="connsiteX3" fmla="*/ 104775 w 109537"/>
              <a:gd name="connsiteY3" fmla="*/ 219075 h 221456"/>
              <a:gd name="connsiteX4" fmla="*/ 0 w 109537"/>
              <a:gd name="connsiteY4" fmla="*/ 221456 h 221456"/>
              <a:gd name="connsiteX0" fmla="*/ 0 w 109538"/>
              <a:gd name="connsiteY0" fmla="*/ 221456 h 221456"/>
              <a:gd name="connsiteX1" fmla="*/ 76200 w 109538"/>
              <a:gd name="connsiteY1" fmla="*/ 1 h 221456"/>
              <a:gd name="connsiteX2" fmla="*/ 109537 w 109538"/>
              <a:gd name="connsiteY2" fmla="*/ 0 h 221456"/>
              <a:gd name="connsiteX3" fmla="*/ 109538 w 109538"/>
              <a:gd name="connsiteY3" fmla="*/ 219075 h 221456"/>
              <a:gd name="connsiteX4" fmla="*/ 0 w 109538"/>
              <a:gd name="connsiteY4" fmla="*/ 221456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8" h="221456">
                <a:moveTo>
                  <a:pt x="0" y="221456"/>
                </a:moveTo>
                <a:lnTo>
                  <a:pt x="76200" y="1"/>
                </a:lnTo>
                <a:lnTo>
                  <a:pt x="109537" y="0"/>
                </a:lnTo>
                <a:cubicBezTo>
                  <a:pt x="109537" y="73025"/>
                  <a:pt x="109538" y="146050"/>
                  <a:pt x="109538" y="219075"/>
                </a:cubicBezTo>
                <a:lnTo>
                  <a:pt x="0" y="221456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84341579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344" y="420624"/>
            <a:ext cx="11256264" cy="9633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44" y="1481328"/>
            <a:ext cx="11256264" cy="46360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Rectangle 17"/>
          <p:cNvSpPr/>
          <p:nvPr/>
        </p:nvSpPr>
        <p:spPr bwMode="gray">
          <a:xfrm>
            <a:off x="466344" y="6192078"/>
            <a:ext cx="11362893" cy="123966"/>
          </a:xfrm>
          <a:prstGeom prst="rect">
            <a:avLst/>
          </a:prstGeom>
          <a:solidFill>
            <a:srgbClr val="007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 bwMode="gray">
          <a:xfrm>
            <a:off x="466344" y="6252068"/>
            <a:ext cx="11362893" cy="123967"/>
          </a:xfrm>
          <a:prstGeom prst="rect">
            <a:avLst/>
          </a:prstGeom>
          <a:solidFill>
            <a:srgbClr val="14141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/>
          <p:cNvSpPr/>
          <p:nvPr/>
        </p:nvSpPr>
        <p:spPr bwMode="white">
          <a:xfrm>
            <a:off x="11747086" y="6181821"/>
            <a:ext cx="109538" cy="221456"/>
          </a:xfrm>
          <a:custGeom>
            <a:avLst/>
            <a:gdLst>
              <a:gd name="connsiteX0" fmla="*/ 0 w 402431"/>
              <a:gd name="connsiteY0" fmla="*/ 321468 h 340518"/>
              <a:gd name="connsiteX1" fmla="*/ 114300 w 402431"/>
              <a:gd name="connsiteY1" fmla="*/ 0 h 340518"/>
              <a:gd name="connsiteX2" fmla="*/ 402431 w 402431"/>
              <a:gd name="connsiteY2" fmla="*/ 0 h 340518"/>
              <a:gd name="connsiteX3" fmla="*/ 402431 w 402431"/>
              <a:gd name="connsiteY3" fmla="*/ 340518 h 340518"/>
              <a:gd name="connsiteX4" fmla="*/ 0 w 402431"/>
              <a:gd name="connsiteY4" fmla="*/ 321468 h 340518"/>
              <a:gd name="connsiteX0" fmla="*/ 0 w 402431"/>
              <a:gd name="connsiteY0" fmla="*/ 321468 h 340518"/>
              <a:gd name="connsiteX1" fmla="*/ 76200 w 402431"/>
              <a:gd name="connsiteY1" fmla="*/ 100013 h 340518"/>
              <a:gd name="connsiteX2" fmla="*/ 402431 w 402431"/>
              <a:gd name="connsiteY2" fmla="*/ 0 h 340518"/>
              <a:gd name="connsiteX3" fmla="*/ 402431 w 402431"/>
              <a:gd name="connsiteY3" fmla="*/ 340518 h 340518"/>
              <a:gd name="connsiteX4" fmla="*/ 0 w 402431"/>
              <a:gd name="connsiteY4" fmla="*/ 321468 h 340518"/>
              <a:gd name="connsiteX0" fmla="*/ 0 w 402431"/>
              <a:gd name="connsiteY0" fmla="*/ 321468 h 340518"/>
              <a:gd name="connsiteX1" fmla="*/ 76200 w 402431"/>
              <a:gd name="connsiteY1" fmla="*/ 100013 h 340518"/>
              <a:gd name="connsiteX2" fmla="*/ 402431 w 402431"/>
              <a:gd name="connsiteY2" fmla="*/ 0 h 340518"/>
              <a:gd name="connsiteX3" fmla="*/ 402431 w 402431"/>
              <a:gd name="connsiteY3" fmla="*/ 340518 h 340518"/>
              <a:gd name="connsiteX4" fmla="*/ 0 w 402431"/>
              <a:gd name="connsiteY4" fmla="*/ 321468 h 340518"/>
              <a:gd name="connsiteX0" fmla="*/ 0 w 402431"/>
              <a:gd name="connsiteY0" fmla="*/ 321468 h 340518"/>
              <a:gd name="connsiteX1" fmla="*/ 76200 w 402431"/>
              <a:gd name="connsiteY1" fmla="*/ 100013 h 340518"/>
              <a:gd name="connsiteX2" fmla="*/ 402431 w 402431"/>
              <a:gd name="connsiteY2" fmla="*/ 0 h 340518"/>
              <a:gd name="connsiteX3" fmla="*/ 402431 w 402431"/>
              <a:gd name="connsiteY3" fmla="*/ 340518 h 340518"/>
              <a:gd name="connsiteX4" fmla="*/ 0 w 402431"/>
              <a:gd name="connsiteY4" fmla="*/ 321468 h 340518"/>
              <a:gd name="connsiteX0" fmla="*/ 0 w 402431"/>
              <a:gd name="connsiteY0" fmla="*/ 321468 h 321468"/>
              <a:gd name="connsiteX1" fmla="*/ 76200 w 402431"/>
              <a:gd name="connsiteY1" fmla="*/ 100013 h 321468"/>
              <a:gd name="connsiteX2" fmla="*/ 402431 w 402431"/>
              <a:gd name="connsiteY2" fmla="*/ 0 h 321468"/>
              <a:gd name="connsiteX3" fmla="*/ 104775 w 402431"/>
              <a:gd name="connsiteY3" fmla="*/ 319087 h 321468"/>
              <a:gd name="connsiteX4" fmla="*/ 0 w 402431"/>
              <a:gd name="connsiteY4" fmla="*/ 321468 h 321468"/>
              <a:gd name="connsiteX0" fmla="*/ 0 w 109537"/>
              <a:gd name="connsiteY0" fmla="*/ 221455 h 221455"/>
              <a:gd name="connsiteX1" fmla="*/ 76200 w 109537"/>
              <a:gd name="connsiteY1" fmla="*/ 0 h 221455"/>
              <a:gd name="connsiteX2" fmla="*/ 109537 w 109537"/>
              <a:gd name="connsiteY2" fmla="*/ 14287 h 221455"/>
              <a:gd name="connsiteX3" fmla="*/ 104775 w 109537"/>
              <a:gd name="connsiteY3" fmla="*/ 219074 h 221455"/>
              <a:gd name="connsiteX4" fmla="*/ 0 w 109537"/>
              <a:gd name="connsiteY4" fmla="*/ 221455 h 221455"/>
              <a:gd name="connsiteX0" fmla="*/ 0 w 111918"/>
              <a:gd name="connsiteY0" fmla="*/ 221455 h 221455"/>
              <a:gd name="connsiteX1" fmla="*/ 76200 w 111918"/>
              <a:gd name="connsiteY1" fmla="*/ 0 h 221455"/>
              <a:gd name="connsiteX2" fmla="*/ 111918 w 111918"/>
              <a:gd name="connsiteY2" fmla="*/ 14287 h 221455"/>
              <a:gd name="connsiteX3" fmla="*/ 104775 w 111918"/>
              <a:gd name="connsiteY3" fmla="*/ 219074 h 221455"/>
              <a:gd name="connsiteX4" fmla="*/ 0 w 111918"/>
              <a:gd name="connsiteY4" fmla="*/ 221455 h 221455"/>
              <a:gd name="connsiteX0" fmla="*/ 0 w 111918"/>
              <a:gd name="connsiteY0" fmla="*/ 221455 h 221455"/>
              <a:gd name="connsiteX1" fmla="*/ 76200 w 111918"/>
              <a:gd name="connsiteY1" fmla="*/ 0 h 221455"/>
              <a:gd name="connsiteX2" fmla="*/ 111918 w 111918"/>
              <a:gd name="connsiteY2" fmla="*/ 4762 h 221455"/>
              <a:gd name="connsiteX3" fmla="*/ 104775 w 111918"/>
              <a:gd name="connsiteY3" fmla="*/ 219074 h 221455"/>
              <a:gd name="connsiteX4" fmla="*/ 0 w 111918"/>
              <a:gd name="connsiteY4" fmla="*/ 221455 h 221455"/>
              <a:gd name="connsiteX0" fmla="*/ 0 w 111918"/>
              <a:gd name="connsiteY0" fmla="*/ 221455 h 221455"/>
              <a:gd name="connsiteX1" fmla="*/ 76200 w 111918"/>
              <a:gd name="connsiteY1" fmla="*/ 0 h 221455"/>
              <a:gd name="connsiteX2" fmla="*/ 111918 w 111918"/>
              <a:gd name="connsiteY2" fmla="*/ 4762 h 221455"/>
              <a:gd name="connsiteX3" fmla="*/ 104775 w 111918"/>
              <a:gd name="connsiteY3" fmla="*/ 219074 h 221455"/>
              <a:gd name="connsiteX4" fmla="*/ 0 w 111918"/>
              <a:gd name="connsiteY4" fmla="*/ 221455 h 221455"/>
              <a:gd name="connsiteX0" fmla="*/ 0 w 111918"/>
              <a:gd name="connsiteY0" fmla="*/ 221455 h 221455"/>
              <a:gd name="connsiteX1" fmla="*/ 76200 w 111918"/>
              <a:gd name="connsiteY1" fmla="*/ 0 h 221455"/>
              <a:gd name="connsiteX2" fmla="*/ 111918 w 111918"/>
              <a:gd name="connsiteY2" fmla="*/ 4762 h 221455"/>
              <a:gd name="connsiteX3" fmla="*/ 104775 w 111918"/>
              <a:gd name="connsiteY3" fmla="*/ 219074 h 221455"/>
              <a:gd name="connsiteX4" fmla="*/ 0 w 111918"/>
              <a:gd name="connsiteY4" fmla="*/ 221455 h 221455"/>
              <a:gd name="connsiteX0" fmla="*/ 0 w 109537"/>
              <a:gd name="connsiteY0" fmla="*/ 221456 h 221456"/>
              <a:gd name="connsiteX1" fmla="*/ 76200 w 109537"/>
              <a:gd name="connsiteY1" fmla="*/ 1 h 221456"/>
              <a:gd name="connsiteX2" fmla="*/ 109537 w 109537"/>
              <a:gd name="connsiteY2" fmla="*/ 0 h 221456"/>
              <a:gd name="connsiteX3" fmla="*/ 104775 w 109537"/>
              <a:gd name="connsiteY3" fmla="*/ 219075 h 221456"/>
              <a:gd name="connsiteX4" fmla="*/ 0 w 109537"/>
              <a:gd name="connsiteY4" fmla="*/ 221456 h 221456"/>
              <a:gd name="connsiteX0" fmla="*/ 0 w 109538"/>
              <a:gd name="connsiteY0" fmla="*/ 221456 h 221456"/>
              <a:gd name="connsiteX1" fmla="*/ 76200 w 109538"/>
              <a:gd name="connsiteY1" fmla="*/ 1 h 221456"/>
              <a:gd name="connsiteX2" fmla="*/ 109537 w 109538"/>
              <a:gd name="connsiteY2" fmla="*/ 0 h 221456"/>
              <a:gd name="connsiteX3" fmla="*/ 109538 w 109538"/>
              <a:gd name="connsiteY3" fmla="*/ 219075 h 221456"/>
              <a:gd name="connsiteX4" fmla="*/ 0 w 109538"/>
              <a:gd name="connsiteY4" fmla="*/ 221456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8" h="221456">
                <a:moveTo>
                  <a:pt x="0" y="221456"/>
                </a:moveTo>
                <a:lnTo>
                  <a:pt x="76200" y="1"/>
                </a:lnTo>
                <a:lnTo>
                  <a:pt x="109537" y="0"/>
                </a:lnTo>
                <a:cubicBezTo>
                  <a:pt x="109537" y="73025"/>
                  <a:pt x="109538" y="146050"/>
                  <a:pt x="109538" y="219075"/>
                </a:cubicBezTo>
                <a:lnTo>
                  <a:pt x="0" y="221456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040" y="6519672"/>
            <a:ext cx="1097280" cy="1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3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SzPct val="11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69863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44538" indent="-228600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Font typeface="Arial" pitchFamily="34" charset="0"/>
        <a:buChar char="−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71450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01738" indent="-228600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9">
          <p15:clr>
            <a:srgbClr val="F26B43"/>
          </p15:clr>
        </p15:guide>
        <p15:guide id="4" pos="7385">
          <p15:clr>
            <a:srgbClr val="F26B43"/>
          </p15:clr>
        </p15:guide>
        <p15:guide id="5" orient="horz" pos="931">
          <p15:clr>
            <a:srgbClr val="F26B43"/>
          </p15:clr>
        </p15:guide>
        <p15:guide id="6" orient="horz" pos="877">
          <p15:clr>
            <a:srgbClr val="F26B43"/>
          </p15:clr>
        </p15:guide>
        <p15:guide id="7" orient="horz" pos="261">
          <p15:clr>
            <a:srgbClr val="F26B43"/>
          </p15:clr>
        </p15:guide>
        <p15:guide id="8" orient="horz" pos="38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fO7_E3fg1ftoYofa6npBhOoCEMIxYYPe3VL1R4fCCtM/edit" TargetMode="Externa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osln@battelle.org" TargetMode="External"/><Relationship Id="rId2" Type="http://schemas.openxmlformats.org/officeDocument/2006/relationships/hyperlink" Target="https://forms.office.com/Pages/ResponsePage.aspx?id=xPz4UNiUB0-E6zbtV8fIosW9EwyoLoVKhomvRF6X-GZUM1gxNU5ZVFBWNVdSVElMRjI0RDdDMjhHSy4u" TargetMode="Externa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8hLC1NJABjDEM8UdBrW7u_bC5Gbj5PdIs2Untn4Irp4/edit?usp=sharin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s.ohio.gov/ohio-revised-code/section-3326.03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hyperlink" Target="http://education.ohio.gov/Topics/STEM-Science-Technology-Engineering-and-Mathem/STEM-and-STEAM-School-Designation" TargetMode="External"/><Relationship Id="rId4" Type="http://schemas.openxmlformats.org/officeDocument/2006/relationships/hyperlink" Target="http://education.ohio.gov/getattachment/Topics/STEM-Science-Technology-Engineering-and-Mathem/Quality-Model-for-STEM-and-STEAM-Schools/Quality-Model-for-STEM-and-STEAM-Schools-12-18-2017.pdf.aspx?lang=en-U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26D5D9-1DA5-473A-83FC-0261661E0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234" y="-82438"/>
            <a:ext cx="13397046" cy="7022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1A5287-E74A-4EF4-9391-934156D42F6A}"/>
              </a:ext>
            </a:extLst>
          </p:cNvPr>
          <p:cNvSpPr txBox="1"/>
          <p:nvPr/>
        </p:nvSpPr>
        <p:spPr>
          <a:xfrm>
            <a:off x="-262234" y="4005965"/>
            <a:ext cx="13397046" cy="2084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466344" y="5513173"/>
            <a:ext cx="11256264" cy="62124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STEM Designation Overview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466344" y="4005965"/>
            <a:ext cx="11256264" cy="14721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Beyond PBL: Teaching and Learning in STEM/STEAM Schools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71D3E4-8C55-4708-A20C-DEE97F64E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B4B01B-D6F8-4E71-91FC-44654BBE98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Heather Sherman</a:t>
            </a:r>
          </a:p>
          <a:p>
            <a:r>
              <a:rPr lang="en-US" dirty="0"/>
              <a:t>Battelle </a:t>
            </a:r>
          </a:p>
        </p:txBody>
      </p:sp>
    </p:spTree>
    <p:extLst>
      <p:ext uri="{BB962C8B-B14F-4D97-AF65-F5344CB8AC3E}">
        <p14:creationId xmlns:p14="http://schemas.microsoft.com/office/powerpoint/2010/main" val="305737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F5300-2600-4A2D-85AA-03FCD4C4A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BAA43B-EB76-42AF-9FF9-AED6CF763D2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6BE"/>
                </a:solidFill>
                <a:latin typeface="Arial"/>
              </a:rPr>
              <a:t>Domain I: A Culture of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BC09B-0CF3-4C4B-841F-34DC74976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/>
              <a:t>Innovation, entrepreneurial spirit</a:t>
            </a:r>
          </a:p>
          <a:p>
            <a:r>
              <a:rPr lang="en-US" dirty="0"/>
              <a:t>Inquiry</a:t>
            </a:r>
          </a:p>
          <a:p>
            <a:r>
              <a:rPr lang="en-US" dirty="0"/>
              <a:t>Collaboration </a:t>
            </a:r>
          </a:p>
          <a:p>
            <a:r>
              <a:rPr lang="en-US" dirty="0"/>
              <a:t>Accountability </a:t>
            </a:r>
          </a:p>
          <a:p>
            <a:r>
              <a:rPr lang="en-US" dirty="0"/>
              <a:t>Inclusivity </a:t>
            </a:r>
          </a:p>
          <a:p>
            <a:r>
              <a:rPr lang="en-US" dirty="0"/>
              <a:t>Habits of mind/values</a:t>
            </a:r>
          </a:p>
          <a:p>
            <a:r>
              <a:rPr lang="en-US" dirty="0"/>
              <a:t>Personalized</a:t>
            </a:r>
          </a:p>
          <a:p>
            <a:r>
              <a:rPr lang="en-US" dirty="0"/>
              <a:t>Student-driven </a:t>
            </a:r>
          </a:p>
          <a:p>
            <a:r>
              <a:rPr lang="en-US" dirty="0"/>
              <a:t>Leadership EXPECTS and ACCEPTS innovation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5536A-E9DD-4159-BAB4-BE265D21D6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027AD3-5EB3-4068-BE65-AA8E280E37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5" r="8306"/>
          <a:stretch/>
        </p:blipFill>
        <p:spPr>
          <a:xfrm>
            <a:off x="6024913" y="1036315"/>
            <a:ext cx="5109806" cy="478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3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956675-E72F-4E90-B5BD-ABEE2526078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6BE"/>
                </a:solidFill>
                <a:latin typeface="Arial"/>
              </a:rPr>
              <a:t>Domain II. Learning and Teaching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613DA84D-505C-4890-A538-4991B3842C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0472" y="1788700"/>
            <a:ext cx="5421313" cy="3161672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3CF60B4-A514-4BFF-A136-2318C3B21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217" y="1629234"/>
            <a:ext cx="5422392" cy="4636008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US" dirty="0"/>
              <a:t> Inquiry-based Learning </a:t>
            </a:r>
          </a:p>
          <a:p>
            <a:pPr marL="0" indent="0"/>
            <a:r>
              <a:rPr lang="en-US" dirty="0"/>
              <a:t> Problem Based Learning</a:t>
            </a:r>
          </a:p>
          <a:p>
            <a:pPr marL="0" indent="0"/>
            <a:r>
              <a:rPr lang="en-US" dirty="0"/>
              <a:t> Interdisciplinary</a:t>
            </a:r>
          </a:p>
          <a:p>
            <a:r>
              <a:rPr lang="en-US" dirty="0"/>
              <a:t>Growth mindset</a:t>
            </a:r>
          </a:p>
          <a:p>
            <a:r>
              <a:rPr lang="en-US" dirty="0"/>
              <a:t>Student ownership</a:t>
            </a:r>
          </a:p>
          <a:p>
            <a:r>
              <a:rPr lang="en-US" dirty="0"/>
              <a:t>Authentic assessments</a:t>
            </a:r>
          </a:p>
          <a:p>
            <a:r>
              <a:rPr lang="en-US" dirty="0"/>
              <a:t>Mastery/competency</a:t>
            </a:r>
          </a:p>
          <a:p>
            <a:r>
              <a:rPr lang="en-US" dirty="0"/>
              <a:t>Investment in teachers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B7A035-2E5C-4575-BF33-CA1CB848C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945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AA43B-EB76-42AF-9FF9-AED6CF76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420624"/>
            <a:ext cx="11256264" cy="963324"/>
          </a:xfrm>
        </p:spPr>
        <p:txBody>
          <a:bodyPr anchor="t">
            <a:normAutofit/>
          </a:bodyPr>
          <a:lstStyle/>
          <a:p>
            <a:r>
              <a:rPr lang="en-US" b="1"/>
              <a:t>Domain III: Pathways to Success in Careers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BC09B-0CF3-4C4B-841F-34DC74976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344" y="1481328"/>
            <a:ext cx="5422392" cy="4636008"/>
          </a:xfrm>
        </p:spPr>
        <p:txBody>
          <a:bodyPr>
            <a:normAutofit/>
          </a:bodyPr>
          <a:lstStyle/>
          <a:p>
            <a:r>
              <a:rPr lang="en-US" dirty="0"/>
              <a:t>Connections: creating connections to the community creates context for classroom learning! </a:t>
            </a:r>
          </a:p>
          <a:p>
            <a:r>
              <a:rPr lang="en-US" dirty="0"/>
              <a:t>Helps answer the question, “when are we ever going to use this in the real world!”</a:t>
            </a:r>
          </a:p>
          <a:p>
            <a:r>
              <a:rPr lang="en-US" dirty="0"/>
              <a:t>Career exploration must be demonstrated by every school – even early elementary</a:t>
            </a:r>
          </a:p>
          <a:p>
            <a:endParaRPr lang="en-US" dirty="0"/>
          </a:p>
        </p:txBody>
      </p:sp>
      <p:pic>
        <p:nvPicPr>
          <p:cNvPr id="8194" name="Picture 2" descr="Evolving on guided pathways – Community College Daily">
            <a:extLst>
              <a:ext uri="{FF2B5EF4-FFF2-40B4-BE49-F238E27FC236}">
                <a16:creationId xmlns:a16="http://schemas.microsoft.com/office/drawing/2014/main" id="{9167AA3B-D07D-4849-B5C4-EF7B6340DD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8" r="15390" b="-2"/>
          <a:stretch/>
        </p:blipFill>
        <p:spPr bwMode="auto">
          <a:xfrm>
            <a:off x="6300216" y="1481328"/>
            <a:ext cx="5422392" cy="463600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026CDB9-8E45-4836-9533-012A005FC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7A9008A-481B-4F65-A514-1AA65EA0FD53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72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6DF1D5-03EC-40B9-A5B0-266D60B24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719130"/>
              </p:ext>
            </p:extLst>
          </p:nvPr>
        </p:nvGraphicFramePr>
        <p:xfrm>
          <a:off x="770659" y="671658"/>
          <a:ext cx="10650682" cy="5314518"/>
        </p:xfrm>
        <a:graphic>
          <a:graphicData uri="http://schemas.openxmlformats.org/drawingml/2006/table">
            <a:tbl>
              <a:tblPr/>
              <a:tblGrid>
                <a:gridCol w="10650682">
                  <a:extLst>
                    <a:ext uri="{9D8B030D-6E8A-4147-A177-3AD203B41FA5}">
                      <a16:colId xmlns:a16="http://schemas.microsoft.com/office/drawing/2014/main" val="197830133"/>
                    </a:ext>
                  </a:extLst>
                </a:gridCol>
              </a:tblGrid>
              <a:tr h="154383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Essential Criterion 1: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STEM and STEAM schools exhibit cultural strategies that reflect innovation, an entrepreneurial spirit, inquiry, and collaboration with individual accountability.</a:t>
                      </a:r>
                      <a:endParaRPr lang="en-US" sz="1500" dirty="0">
                        <a:effectLst/>
                      </a:endParaRPr>
                    </a:p>
                  </a:txBody>
                  <a:tcPr marL="81611" marR="81611" marT="81611" marB="81611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A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94592"/>
                  </a:ext>
                </a:extLst>
              </a:tr>
              <a:tr h="111342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sng" dirty="0">
                          <a:solidFill>
                            <a:srgbClr val="F3F3F3"/>
                          </a:solidFill>
                          <a:effectLst/>
                          <a:latin typeface="Arial" panose="020B0604020202020204" pitchFamily="34" charset="0"/>
                        </a:rPr>
                        <a:t>Essential Criterion 2:</a:t>
                      </a:r>
                      <a:r>
                        <a:rPr lang="en-US" sz="1900" b="0" i="0" u="none" strike="noStrike" dirty="0">
                          <a:solidFill>
                            <a:srgbClr val="F3F3F3"/>
                          </a:solidFill>
                          <a:effectLst/>
                          <a:latin typeface="Arial" panose="020B0604020202020204" pitchFamily="34" charset="0"/>
                        </a:rPr>
                        <a:t> STEM and STEAM schools exhibit an inclusive mission that supports ALL students.</a:t>
                      </a:r>
                      <a:endParaRPr lang="en-US" sz="1500" dirty="0">
                        <a:effectLst/>
                      </a:endParaRPr>
                    </a:p>
                  </a:txBody>
                  <a:tcPr marL="81611" marR="81611" marT="81611" marB="81611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00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250842"/>
                  </a:ext>
                </a:extLst>
              </a:tr>
              <a:tr h="111342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Essential Criterion 3: </a:t>
                      </a: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STEM and STEAM schools exhibit opportunities for personalized learning.</a:t>
                      </a:r>
                      <a:endParaRPr lang="en-US" sz="1500">
                        <a:effectLst/>
                      </a:endParaRPr>
                    </a:p>
                  </a:txBody>
                  <a:tcPr marL="81611" marR="81611" marT="81611" marB="81611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8F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797495"/>
                  </a:ext>
                </a:extLst>
              </a:tr>
              <a:tr h="154383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Essential Criterion 4: 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STEM and STEAM schools exhibit flexible and autonomous leadership that communicates a shared vision, and that supports innovative instruction.</a:t>
                      </a:r>
                      <a:endParaRPr lang="en-US" sz="1500" dirty="0">
                        <a:effectLst/>
                      </a:endParaRPr>
                    </a:p>
                  </a:txBody>
                  <a:tcPr marL="81611" marR="81611" marT="81611" marB="81611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53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9ACD7D2D-3AE8-4E4C-8141-9ABD1001B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182" y="6914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68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C0B907E-DD85-4F3B-BFE9-4DF3F81C59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036121"/>
              </p:ext>
            </p:extLst>
          </p:nvPr>
        </p:nvGraphicFramePr>
        <p:xfrm>
          <a:off x="662153" y="369828"/>
          <a:ext cx="10270426" cy="5400351"/>
        </p:xfrm>
        <a:graphic>
          <a:graphicData uri="http://schemas.openxmlformats.org/drawingml/2006/table">
            <a:tbl>
              <a:tblPr/>
              <a:tblGrid>
                <a:gridCol w="10270426">
                  <a:extLst>
                    <a:ext uri="{9D8B030D-6E8A-4147-A177-3AD203B41FA5}">
                      <a16:colId xmlns:a16="http://schemas.microsoft.com/office/drawing/2014/main" val="730262337"/>
                    </a:ext>
                  </a:extLst>
                </a:gridCol>
              </a:tblGrid>
              <a:tr h="145124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Essential Criterion 5: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STEM and STEAM schools exhibit learning that prepares ALL students for college and careers in STEM, and that preserves disciplinary and interdisciplinary integrity.</a:t>
                      </a:r>
                      <a:endParaRPr lang="en-US" sz="1400" dirty="0">
                        <a:effectLst/>
                      </a:endParaRPr>
                    </a:p>
                  </a:txBody>
                  <a:tcPr marL="76645" marR="76645" marT="76645" marB="7664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A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518394"/>
                  </a:ext>
                </a:extLst>
              </a:tr>
              <a:tr h="82717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sng">
                          <a:solidFill>
                            <a:srgbClr val="F3F3F3"/>
                          </a:solidFill>
                          <a:effectLst/>
                          <a:latin typeface="Arial" panose="020B0604020202020204" pitchFamily="34" charset="0"/>
                        </a:rPr>
                        <a:t>Essential Criterion 6:</a:t>
                      </a:r>
                      <a:r>
                        <a:rPr lang="en-US" sz="1800" b="0" i="0" u="none" strike="noStrike">
                          <a:solidFill>
                            <a:srgbClr val="F3F3F3"/>
                          </a:solidFill>
                          <a:effectLst/>
                          <a:latin typeface="Arial" panose="020B0604020202020204" pitchFamily="34" charset="0"/>
                        </a:rPr>
                        <a:t> STEM and STEAM schools exhibit authentic, problem-based learning and design thinking.</a:t>
                      </a:r>
                      <a:endParaRPr lang="en-US" sz="1400">
                        <a:effectLst/>
                      </a:endParaRPr>
                    </a:p>
                  </a:txBody>
                  <a:tcPr marL="76645" marR="76645" marT="76645" marB="7664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972844"/>
                  </a:ext>
                </a:extLst>
              </a:tr>
              <a:tr h="82717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Essential Criterion 7: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STEM and STEAM schools exhibit an integrated, innovative curriculum.</a:t>
                      </a:r>
                      <a:endParaRPr lang="en-US" sz="1400">
                        <a:effectLst/>
                      </a:endParaRPr>
                    </a:p>
                  </a:txBody>
                  <a:tcPr marL="76645" marR="76645" marT="76645" marB="7664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8F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168110"/>
                  </a:ext>
                </a:extLst>
              </a:tr>
              <a:tr h="114737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Essential Criterion 8: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STEM and STEAM schools exhibit dynamic assessment systems that include authentic, performance-based assessments.</a:t>
                      </a:r>
                      <a:endParaRPr lang="en-US" sz="1400" dirty="0">
                        <a:effectLst/>
                      </a:endParaRPr>
                    </a:p>
                  </a:txBody>
                  <a:tcPr marL="76645" marR="76645" marT="76645" marB="7664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430874"/>
                  </a:ext>
                </a:extLst>
              </a:tr>
              <a:tr h="114737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sng" dirty="0">
                          <a:solidFill>
                            <a:srgbClr val="F3F3F3"/>
                          </a:solidFill>
                          <a:effectLst/>
                          <a:latin typeface="Arial" panose="020B0604020202020204" pitchFamily="34" charset="0"/>
                        </a:rPr>
                        <a:t>Essential Criterion 9: </a:t>
                      </a:r>
                      <a:r>
                        <a:rPr lang="en-US" sz="1800" b="0" i="0" u="none" strike="noStrike" dirty="0">
                          <a:solidFill>
                            <a:srgbClr val="F3F3F3"/>
                          </a:solidFill>
                          <a:effectLst/>
                          <a:latin typeface="Arial" panose="020B0604020202020204" pitchFamily="34" charset="0"/>
                        </a:rPr>
                        <a:t>STEM and STEAM schools exhibit a well-prepared teaching staff, with ongoing and personalized professional learning.</a:t>
                      </a:r>
                      <a:endParaRPr lang="en-US" sz="1400" dirty="0">
                        <a:effectLst/>
                      </a:endParaRPr>
                    </a:p>
                  </a:txBody>
                  <a:tcPr marL="76645" marR="76645" marT="76645" marB="7664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971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309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B0CA6C2-9EF4-4C24-B1C4-8B9A2133E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844392"/>
              </p:ext>
            </p:extLst>
          </p:nvPr>
        </p:nvGraphicFramePr>
        <p:xfrm>
          <a:off x="785308" y="580325"/>
          <a:ext cx="10280355" cy="4852288"/>
        </p:xfrm>
        <a:graphic>
          <a:graphicData uri="http://schemas.openxmlformats.org/drawingml/2006/table">
            <a:tbl>
              <a:tblPr/>
              <a:tblGrid>
                <a:gridCol w="10280355">
                  <a:extLst>
                    <a:ext uri="{9D8B030D-6E8A-4147-A177-3AD203B41FA5}">
                      <a16:colId xmlns:a16="http://schemas.microsoft.com/office/drawing/2014/main" val="4187640717"/>
                    </a:ext>
                  </a:extLst>
                </a:gridCol>
              </a:tblGrid>
              <a:tr h="150684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Essential Criterion 10: </a:t>
                      </a: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STEM and STEAM schools exhibit curricular connections with business and industry, providing opportunities and access for success in college and career.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A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109994"/>
                  </a:ext>
                </a:extLst>
              </a:tr>
              <a:tr h="146713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u="sng">
                          <a:solidFill>
                            <a:srgbClr val="F3F3F3"/>
                          </a:solidFill>
                          <a:effectLst/>
                          <a:latin typeface="Arial" panose="020B0604020202020204" pitchFamily="34" charset="0"/>
                        </a:rPr>
                        <a:t>Essential Criterion 11:</a:t>
                      </a:r>
                      <a:r>
                        <a:rPr lang="en-US" sz="2200" b="0" i="0" u="none" strike="noStrike">
                          <a:solidFill>
                            <a:srgbClr val="F3F3F3"/>
                          </a:solidFill>
                          <a:effectLst/>
                          <a:latin typeface="Arial" panose="020B0604020202020204" pitchFamily="34" charset="0"/>
                        </a:rPr>
                        <a:t> STEM and STEAM schools exhibit STEM-rich formal and informal experiences with the community that are personally relevant to the student.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205160"/>
                  </a:ext>
                </a:extLst>
              </a:tr>
              <a:tr h="187830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Essential Criterion 12: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STEM and STEAM schools exhibit collaborative partnerships with business, industry, arts, and higher education that provide and enhance opportunities for practical and real-world experience.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21431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FD0BD78-D234-427C-8466-22A46689F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7572" y="727787"/>
            <a:ext cx="13296386" cy="52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04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926C970-417A-4B41-904C-DE9A180C29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Note-catcher link</a:t>
            </a:r>
            <a:endParaRPr lang="en-US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A0137A-8DBF-4517-8EB0-92CCB2AC7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Discussion</a:t>
            </a:r>
          </a:p>
        </p:txBody>
      </p:sp>
    </p:spTree>
    <p:extLst>
      <p:ext uri="{BB962C8B-B14F-4D97-AF65-F5344CB8AC3E}">
        <p14:creationId xmlns:p14="http://schemas.microsoft.com/office/powerpoint/2010/main" val="1722460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16183-4C05-43D0-AFD3-73D9CB8FE2D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Design Thinking: Orientation to </a:t>
            </a:r>
            <a:r>
              <a:rPr lang="en-US" strike="sngStrike" dirty="0"/>
              <a:t>STEM</a:t>
            </a:r>
            <a:r>
              <a:rPr lang="en-US" dirty="0"/>
              <a:t> LIFE skills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7BBD98F-51B1-42FD-8A5B-A95ED99AE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01701" y="1977638"/>
            <a:ext cx="5422392" cy="4636008"/>
          </a:xfrm>
        </p:spPr>
        <p:txBody>
          <a:bodyPr/>
          <a:lstStyle/>
          <a:p>
            <a:r>
              <a:rPr lang="en-US" dirty="0"/>
              <a:t>Collaboration</a:t>
            </a:r>
          </a:p>
          <a:p>
            <a:r>
              <a:rPr lang="en-US" dirty="0"/>
              <a:t>Critical thinking </a:t>
            </a:r>
          </a:p>
          <a:p>
            <a:r>
              <a:rPr lang="en-US" dirty="0"/>
              <a:t>Communication </a:t>
            </a:r>
          </a:p>
          <a:p>
            <a:r>
              <a:rPr lang="en-US" dirty="0"/>
              <a:t>Creativity  </a:t>
            </a:r>
          </a:p>
          <a:p>
            <a:r>
              <a:rPr lang="en-US" dirty="0"/>
              <a:t>Cultural Competency </a:t>
            </a:r>
          </a:p>
          <a:p>
            <a:r>
              <a:rPr lang="en-US" dirty="0"/>
              <a:t>Character Development 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AC58B-3AAA-4CFD-AD03-285E7FE32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268" name="Picture 4" descr="Image result for stanford design process">
            <a:extLst>
              <a:ext uri="{FF2B5EF4-FFF2-40B4-BE49-F238E27FC236}">
                <a16:creationId xmlns:a16="http://schemas.microsoft.com/office/drawing/2014/main" id="{875CF9B0-D448-4B4B-B625-73CAAC5B1AA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9" y="2013417"/>
            <a:ext cx="6324918" cy="31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695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528D760A-8220-4F62-9BD3-3B31473AC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868" y="3368566"/>
            <a:ext cx="11256264" cy="13292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CFDFFC-03AB-4E7E-9EDE-CA091063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Designation Application Questions</a:t>
            </a:r>
          </a:p>
        </p:txBody>
      </p:sp>
    </p:spTree>
    <p:extLst>
      <p:ext uri="{BB962C8B-B14F-4D97-AF65-F5344CB8AC3E}">
        <p14:creationId xmlns:p14="http://schemas.microsoft.com/office/powerpoint/2010/main" val="2685718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0F92F-68FE-4A1A-8FF9-80AB59CC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420624"/>
            <a:ext cx="11357794" cy="963324"/>
          </a:xfrm>
        </p:spPr>
        <p:txBody>
          <a:bodyPr/>
          <a:lstStyle/>
          <a:p>
            <a:r>
              <a:rPr lang="en-US" dirty="0"/>
              <a:t>1. Evidence of school culture (application questions)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A307F-531E-499B-986F-E512E11E3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1.1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How does the school culture promote innovation, entrepreneurialism, inquiry and collaboration?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1.2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Describe how the school culture demonstrates an inclusive mission and commitment to personalized learning.</a:t>
            </a:r>
          </a:p>
          <a:p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1.3a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Describe how the school’s leadership team exhibits flexible and autonomous leadership, communicates a shared vision and supports innovative instruction.</a:t>
            </a:r>
          </a:p>
          <a:p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1.3b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Provide evidence of school structures in place to support routine STEM-focused professional development throughout the entire school. (i.e., common planning time, professional development funds).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1.4a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Describe how the school’s governing body (and/or STEM/STEAM advisory group) is selected and its level of support for the operation of a STEM/STEAM school. 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1.4b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Please provide a link to the listing of the school’s board members or list below. </a:t>
            </a:r>
          </a:p>
          <a:p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1.4c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STEM/STEAM Advisory Group Members (if applicable)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1.4d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Describe how members of the advisory group were selected and how they have contributed to the growth of STEM/STEAM in the building.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11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002A7D-4EE4-4D91-ADBD-F4266C813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8D2ABA-2822-4DFC-B5A8-1156C1A4D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the relationship between culture, curriculum and connections to the community to facilitate high-quality STEM/STEAM education </a:t>
            </a:r>
          </a:p>
          <a:p>
            <a:r>
              <a:rPr lang="en-US" dirty="0"/>
              <a:t>Identify practical strategies to:</a:t>
            </a:r>
          </a:p>
          <a:p>
            <a:pPr lvl="1"/>
            <a:r>
              <a:rPr lang="en-US" dirty="0"/>
              <a:t>Incorporate </a:t>
            </a:r>
            <a:r>
              <a:rPr lang="en-US" b="0" i="0" u="none" strike="noStrike" dirty="0">
                <a:effectLst/>
              </a:rPr>
              <a:t>authentic, problem-based learning and design thinking</a:t>
            </a:r>
          </a:p>
          <a:p>
            <a:pPr lvl="1"/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Provide learning experiences provide students with opportunities to see intentional   connections between content areas 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Create and use dynamic assessments to measure student learning </a:t>
            </a:r>
          </a:p>
          <a:p>
            <a:pPr lvl="1"/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Support personalized learning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Discuss the role of the curriculum team and 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/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sz="2400" b="0" i="0" u="none" strike="noStrike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75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FCAAC-F25B-49EC-960E-57DF6D0F0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Curriculum Team (application questions)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A7E35-1810-4486-A18B-2D6FF24E4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1.4e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Describe how the school’s curriculum will be developed by a curriculum team* consisting of, at minimum: </a:t>
            </a:r>
          </a:p>
          <a:p>
            <a:pPr marL="2286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1) the chief academic officer; </a:t>
            </a:r>
          </a:p>
          <a:p>
            <a:pPr marL="2286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2) a higher education partner; </a:t>
            </a:r>
          </a:p>
          <a:p>
            <a:pPr marL="2286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3) a teacher; and </a:t>
            </a:r>
          </a:p>
          <a:p>
            <a:pPr marL="2286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4) a member of the public with expertise in the application of science, technology, engineering or mathematics. Describe how the team will develop an innovative curriculum.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*If the proposal is for a STEAM school or STEAM school equivalent, the curriculum team also must include an expert in the integration of arts and design into the STEM fields. Sometimes, the STEM/STEAM advisory team and curriculum team can be the same.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22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13069-4D4D-4473-96D4-6B6CB4ADA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2. Learning and Teaching (application questions)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FEBE0-B88E-4DEC-A32C-3F7B9B7CC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4" y="1110996"/>
            <a:ext cx="11256264" cy="4636008"/>
          </a:xfrm>
        </p:spPr>
        <p:txBody>
          <a:bodyPr/>
          <a:lstStyle/>
          <a:p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2.1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Show how personalized learning, reasoning and problem solving (scientific reasoning, engineering design, computational thinking, design thinking, argument from evidence) are emphasized throughout the curriculum. Please include your design cycle/process image (if available) the school/district utilizes and integrates into learning experiences</a:t>
            </a:r>
          </a:p>
          <a:p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2.2a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Describe how problem-based learning drives instruction and curriculum.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2.2b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Provide examples of Problem-based Learning.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2.2c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Describe how the s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chool implements a curriculum with interdisciplinary connections and frequently uses technology to enhance student learning. Be sure to include how the arts and humanities are integrated in the STEM/STEAM disciplines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2.3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Describe how student learning is assessed.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2.4a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Describe how the school recruits and retains faculty members with a high interest in STEM/STEAM education and experience with innovative instructional methods. </a:t>
            </a:r>
          </a:p>
          <a:p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2.4b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Describe how teachers effectively and consistently use best practices in STEM/STEAM pedagogy.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2.4c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Highlight any professional development sessions on STEM/STEAM best practices that school staff have attended.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83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4C43-9E74-4449-8EBB-52B586AA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Career Exploration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5C7AE-ACD6-4594-869D-3DD2E0BFF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3.1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What access does the school provide to students to support career exploration/interests? If applicable, provide details about student participation in College Credit Plus and other certification programs.  </a:t>
            </a:r>
          </a:p>
          <a:p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3.2a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Detail the established community partners and their roles within the school. *STEAM applicants must provide an art/humanities partner. </a:t>
            </a:r>
          </a:p>
          <a:p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3.2b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Describe how partners are involved with curriculum development, provide practical, work-based learning experiences and student support and/or share resources with the school.   </a:t>
            </a:r>
          </a:p>
          <a:p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3.3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Describe how the school provides students with STEM/STEAM-rich formal and informal relevant experiences with the community.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24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DDF9B306-1BE9-4822-A0E7-72B344194D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54A86C-EBC6-4567-A228-606AF4184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and Timeline </a:t>
            </a:r>
          </a:p>
        </p:txBody>
      </p:sp>
    </p:spTree>
    <p:extLst>
      <p:ext uri="{BB962C8B-B14F-4D97-AF65-F5344CB8AC3E}">
        <p14:creationId xmlns:p14="http://schemas.microsoft.com/office/powerpoint/2010/main" val="4037513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Application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Complete “intent to apply” (by December 15</a:t>
            </a:r>
            <a:r>
              <a:rPr lang="en-US" baseline="30000" dirty="0">
                <a:solidFill>
                  <a:srgbClr val="404040"/>
                </a:solidFill>
              </a:rPr>
              <a:t>th</a:t>
            </a:r>
            <a:r>
              <a:rPr lang="en-US" dirty="0">
                <a:solidFill>
                  <a:srgbClr val="404040"/>
                </a:solidFill>
              </a:rPr>
              <a:t>!)</a:t>
            </a:r>
          </a:p>
          <a:p>
            <a:r>
              <a:rPr lang="en-US" dirty="0">
                <a:solidFill>
                  <a:srgbClr val="404040"/>
                </a:solidFill>
              </a:rPr>
              <a:t>Submit draft for feedback to OSLN (optional) January 19, 2022</a:t>
            </a:r>
          </a:p>
          <a:p>
            <a:r>
              <a:rPr lang="en-US" dirty="0">
                <a:solidFill>
                  <a:srgbClr val="404040"/>
                </a:solidFill>
              </a:rPr>
              <a:t>Officially submit to ODE – Feb 24, 2022 by 5 pm. </a:t>
            </a:r>
          </a:p>
          <a:p>
            <a:r>
              <a:rPr lang="en-US" dirty="0">
                <a:solidFill>
                  <a:srgbClr val="404040"/>
                </a:solidFill>
              </a:rPr>
              <a:t>OSLN site visits to selected schools (March/April 2022)</a:t>
            </a:r>
          </a:p>
          <a:p>
            <a:r>
              <a:rPr lang="en-US" dirty="0">
                <a:solidFill>
                  <a:srgbClr val="404040"/>
                </a:solidFill>
              </a:rPr>
              <a:t>OSLN will review and notify you of our recommendation (Spring 2022)</a:t>
            </a:r>
          </a:p>
          <a:p>
            <a:r>
              <a:rPr lang="en-US" dirty="0">
                <a:solidFill>
                  <a:srgbClr val="404040"/>
                </a:solidFill>
              </a:rPr>
              <a:t>OSLN makes recommendations to STEM Committee (Spring 2022)</a:t>
            </a:r>
          </a:p>
          <a:p>
            <a:r>
              <a:rPr lang="en-US" dirty="0">
                <a:solidFill>
                  <a:srgbClr val="404040"/>
                </a:solidFill>
              </a:rPr>
              <a:t>Designations granted in the Spring (by the STEM Committee)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4A9F3-E87A-4B64-BBB4-9FA958277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51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17E2F-CF72-4D3B-BCD7-65272A80FB0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7862" y="746234"/>
            <a:ext cx="11255375" cy="5538569"/>
          </a:xfrm>
        </p:spPr>
        <p:txBody>
          <a:bodyPr/>
          <a:lstStyle/>
          <a:p>
            <a:pPr marL="0" indent="0" algn="l">
              <a:buNone/>
            </a:pPr>
            <a:r>
              <a:rPr lang="en-US" sz="2000" b="0" i="0" dirty="0">
                <a:solidFill>
                  <a:srgbClr val="404142"/>
                </a:solidFill>
                <a:effectLst/>
                <a:latin typeface="source-sans-pro-n4"/>
              </a:rPr>
              <a:t>Designation Timeline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404142"/>
                </a:solidFill>
                <a:effectLst/>
                <a:latin typeface="source-sans-pro-n4"/>
              </a:rPr>
              <a:t>November 15: </a:t>
            </a:r>
            <a:r>
              <a:rPr lang="en-US" sz="2000" b="0" i="0" dirty="0">
                <a:solidFill>
                  <a:srgbClr val="404142"/>
                </a:solidFill>
                <a:effectLst/>
                <a:latin typeface="source-sans-pro-n4"/>
              </a:rPr>
              <a:t>FY23 Application posted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404142"/>
                </a:solidFill>
                <a:effectLst/>
                <a:latin typeface="source-sans-pro-n4"/>
              </a:rPr>
              <a:t>December 15:  </a:t>
            </a:r>
            <a:r>
              <a:rPr lang="en-US" sz="2000" b="0" i="0" u="none" strike="noStrike" dirty="0">
                <a:solidFill>
                  <a:srgbClr val="CC012B"/>
                </a:solidFill>
                <a:effectLst/>
                <a:latin typeface="source-sans-pro-n4"/>
                <a:hlinkClick r:id="rId2"/>
              </a:rPr>
              <a:t>Complete this survey</a:t>
            </a:r>
            <a:r>
              <a:rPr lang="en-US" sz="2000" b="0" i="0" dirty="0">
                <a:solidFill>
                  <a:srgbClr val="404142"/>
                </a:solidFill>
                <a:effectLst/>
                <a:latin typeface="source-sans-pro-n4"/>
              </a:rPr>
              <a:t> to inform the Ohio Department of Education and the Ohio STEM Learning Network on your intent to apply and if technical assistance will be pursued.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404142"/>
                </a:solidFill>
                <a:effectLst/>
                <a:latin typeface="source-sans-pro-n4"/>
              </a:rPr>
              <a:t>January 19:</a:t>
            </a:r>
            <a:r>
              <a:rPr lang="en-US" sz="2000" b="0" i="0" dirty="0">
                <a:solidFill>
                  <a:srgbClr val="404142"/>
                </a:solidFill>
                <a:effectLst/>
                <a:latin typeface="source-sans-pro-n4"/>
              </a:rPr>
              <a:t> Submit a rough draft of the application/portfolio to the Ohio STEM Learning Network for technical assistance. Email rough drafts to </a:t>
            </a:r>
            <a:r>
              <a:rPr lang="en-US" sz="2000" b="0" i="0" u="none" strike="noStrike" dirty="0">
                <a:solidFill>
                  <a:srgbClr val="CC012B"/>
                </a:solidFill>
                <a:effectLst/>
                <a:latin typeface="source-sans-pro-n4"/>
                <a:hlinkClick r:id="rId3"/>
              </a:rPr>
              <a:t>osln@battelle.org</a:t>
            </a:r>
            <a:r>
              <a:rPr lang="en-US" sz="2000" b="0" i="0" dirty="0">
                <a:solidFill>
                  <a:srgbClr val="404142"/>
                </a:solidFill>
                <a:effectLst/>
                <a:latin typeface="source-sans-pro-n4"/>
              </a:rPr>
              <a:t>.  You will receive feedback on your draft application in time to make changes prior to the final submission to Ohio Department of Education.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404142"/>
                </a:solidFill>
                <a:effectLst/>
                <a:latin typeface="source-sans-pro-n4"/>
              </a:rPr>
              <a:t>February 24: </a:t>
            </a:r>
            <a:r>
              <a:rPr lang="en-US" sz="2000" b="0" i="0" dirty="0">
                <a:solidFill>
                  <a:srgbClr val="404142"/>
                </a:solidFill>
                <a:effectLst/>
                <a:latin typeface="source-sans-pro-n4"/>
              </a:rPr>
              <a:t>Final applications due to the Ohio Department of Education by 5 p.m.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404142"/>
                </a:solidFill>
                <a:effectLst/>
                <a:latin typeface="source-sans-pro-n4"/>
              </a:rPr>
              <a:t>March-April 2022: </a:t>
            </a:r>
            <a:r>
              <a:rPr lang="en-US" sz="2000" b="0" i="0" dirty="0">
                <a:solidFill>
                  <a:srgbClr val="404142"/>
                </a:solidFill>
                <a:effectLst/>
                <a:latin typeface="source-sans-pro-n4"/>
              </a:rPr>
              <a:t>After a preliminary review from the Ohio STEM Learning Network, site visits to selected schools will be conducted during the spring (March/April). A school may also request a site visit when submitting their application.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404142"/>
                </a:solidFill>
                <a:effectLst/>
                <a:latin typeface="source-sans-pro-n4"/>
              </a:rPr>
              <a:t>April 2022: </a:t>
            </a:r>
            <a:r>
              <a:rPr lang="en-US" sz="2000" b="0" i="0" dirty="0">
                <a:solidFill>
                  <a:srgbClr val="404142"/>
                </a:solidFill>
                <a:effectLst/>
                <a:latin typeface="source-sans-pro-n4"/>
              </a:rPr>
              <a:t>Applicants will be notified of the Ohio STEM Learning Network’s recommendation.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404142"/>
                </a:solidFill>
                <a:effectLst/>
                <a:latin typeface="source-sans-pro-n4"/>
              </a:rPr>
              <a:t>May 2022: </a:t>
            </a:r>
            <a:r>
              <a:rPr lang="en-US" sz="2000" b="0" i="0" dirty="0">
                <a:solidFill>
                  <a:srgbClr val="404142"/>
                </a:solidFill>
                <a:effectLst/>
                <a:latin typeface="source-sans-pro-n4"/>
              </a:rPr>
              <a:t>The Ohio STEM committee will vote on designated schools</a:t>
            </a:r>
            <a:r>
              <a:rPr lang="en-US" sz="2000" b="1" i="0" dirty="0">
                <a:solidFill>
                  <a:srgbClr val="404142"/>
                </a:solidFill>
                <a:effectLst/>
                <a:latin typeface="source-sans-pro-n4"/>
              </a:rPr>
              <a:t>. </a:t>
            </a:r>
            <a:endParaRPr lang="en-US" sz="2000" b="0" i="0" dirty="0">
              <a:solidFill>
                <a:srgbClr val="404142"/>
              </a:solidFill>
              <a:effectLst/>
              <a:latin typeface="source-sans-pro-n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646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90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27C39-D8F0-4DA7-AF93-C5BF7EA7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for today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49FD5-B20D-4C4B-AF44-6DB154DAE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STEM Quality Model (highlights) </a:t>
            </a:r>
          </a:p>
          <a:p>
            <a:r>
              <a:rPr lang="en-US" dirty="0"/>
              <a:t>Panel discussion </a:t>
            </a:r>
          </a:p>
          <a:p>
            <a:pPr lvl="1"/>
            <a:r>
              <a:rPr lang="en-US" dirty="0"/>
              <a:t>Please participate in the discussion </a:t>
            </a:r>
          </a:p>
          <a:p>
            <a:pPr lvl="1"/>
            <a:r>
              <a:rPr lang="en-US" dirty="0"/>
              <a:t>Contribute to the </a:t>
            </a:r>
            <a:r>
              <a:rPr lang="en-US" dirty="0">
                <a:hlinkClick r:id="rId2"/>
              </a:rPr>
              <a:t>collaborative note-catcher </a:t>
            </a:r>
            <a:endParaRPr lang="en-US" dirty="0"/>
          </a:p>
          <a:p>
            <a:r>
              <a:rPr lang="en-US" dirty="0"/>
              <a:t>Panelists:</a:t>
            </a:r>
          </a:p>
          <a:p>
            <a:pPr lvl="1"/>
            <a:r>
              <a:rPr lang="en-US" dirty="0"/>
              <a:t>Christina Ramsey, McKinley STEMM School, Principal </a:t>
            </a:r>
          </a:p>
          <a:p>
            <a:pPr lvl="1"/>
            <a:r>
              <a:rPr lang="en-US" dirty="0"/>
              <a:t>Tamee Tucker, iSTEM Early College High School, Chief Academic Officer </a:t>
            </a:r>
          </a:p>
          <a:p>
            <a:pPr lvl="1"/>
            <a:r>
              <a:rPr lang="en-US" dirty="0"/>
              <a:t>Jenn Reid, Dayton Regional STEM School, Training Center Coordinator &amp; PBL Coach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29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21CBF-A5DE-4948-8572-EEF4D258ED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Review!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69A02-CF24-40F3-9BB3-8C1BD1E9C7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8021BF8-5F69-431C-91F5-C25B16D912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8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0">
            <a:extLst>
              <a:ext uri="{FF2B5EF4-FFF2-40B4-BE49-F238E27FC236}">
                <a16:creationId xmlns:a16="http://schemas.microsoft.com/office/drawing/2014/main" id="{85D61479-2C5B-4A3C-876C-F5649ACD2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012002E1-852E-4EDA-B3FD-4AC464D2D7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r="111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EE5D9D00-3E0F-4D6B-BF67-3899E3E51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8243F8-1848-42EB-B1F7-2BB7B8287FCA}"/>
              </a:ext>
            </a:extLst>
          </p:cNvPr>
          <p:cNvSpPr txBox="1">
            <a:spLocks/>
          </p:cNvSpPr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STEM/STEAM Schools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574675-2980-48F2-AD19-812FF8925AFD}"/>
              </a:ext>
            </a:extLst>
          </p:cNvPr>
          <p:cNvSpPr txBox="1">
            <a:spLocks/>
          </p:cNvSpPr>
          <p:nvPr/>
        </p:nvSpPr>
        <p:spPr>
          <a:xfrm>
            <a:off x="7949186" y="2179019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−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1738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>
                <a:cs typeface="Arial" panose="020B0604020202020204" pitchFamily="34" charset="0"/>
              </a:rPr>
              <a:t>Culture of innovation</a:t>
            </a:r>
          </a:p>
          <a:p>
            <a:r>
              <a:rPr lang="en-US" sz="1900">
                <a:cs typeface="Arial" panose="020B0604020202020204" pitchFamily="34" charset="0"/>
              </a:rPr>
              <a:t>Inquiry-based, hands-on instruction throughout all content </a:t>
            </a:r>
          </a:p>
          <a:p>
            <a:r>
              <a:rPr lang="en-US" sz="1900">
                <a:cs typeface="Arial" panose="020B0604020202020204" pitchFamily="34" charset="0"/>
              </a:rPr>
              <a:t>STEM/STEAM partnerships </a:t>
            </a:r>
          </a:p>
          <a:p>
            <a:r>
              <a:rPr lang="en-US" sz="1900">
                <a:cs typeface="Arial" panose="020B0604020202020204" pitchFamily="34" charset="0"/>
              </a:rPr>
              <a:t>Leader and teacher development </a:t>
            </a:r>
          </a:p>
          <a:p>
            <a:r>
              <a:rPr lang="en-US" sz="1900">
                <a:cs typeface="Arial" panose="020B0604020202020204" pitchFamily="34" charset="0"/>
              </a:rPr>
              <a:t>Strong connection to institutes of higher education, particularly at secondary level </a:t>
            </a:r>
          </a:p>
          <a:p>
            <a:r>
              <a:rPr lang="en-US" sz="1900">
                <a:cs typeface="Arial" panose="020B0604020202020204" pitchFamily="34" charset="0"/>
              </a:rPr>
              <a:t>Curriculum team – with community experts including industry partners and experts in arts integration for STEAM</a:t>
            </a:r>
          </a:p>
          <a:p>
            <a:pPr marL="0" indent="0">
              <a:buFont typeface="Arial" pitchFamily="34" charset="0"/>
              <a:buNone/>
            </a:pPr>
            <a:endParaRPr lang="en-US" sz="1900"/>
          </a:p>
          <a:p>
            <a:endParaRPr lang="en-US" sz="1900"/>
          </a:p>
          <a:p>
            <a:endParaRPr lang="en-US" sz="19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DD8F7D5-84B8-476B-B702-9765D5CBAB0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  <a:defRPr/>
            </a:pPr>
            <a:fld id="{47A9008A-481B-4F65-A514-1AA65EA0FD53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5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71489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F5B80-E570-44F8-993F-405788897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868" y="141236"/>
            <a:ext cx="11256264" cy="792160"/>
          </a:xfrm>
        </p:spPr>
        <p:txBody>
          <a:bodyPr/>
          <a:lstStyle/>
          <a:p>
            <a:pPr algn="ctr"/>
            <a:r>
              <a:rPr lang="en-US" b="1" dirty="0"/>
              <a:t>STEM/STEAM  is for ALL students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5F99F-F7F8-45E4-8CF0-66E21A56F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A9008A-481B-4F65-A514-1AA65EA0FD53}" type="slidenum">
              <a:rPr lang="en-US" smtClean="0">
                <a:latin typeface="Arial" panose="020B0604020202020204" pitchFamily="34" charset="0"/>
              </a:rPr>
              <a:pPr/>
              <a:t>6</a:t>
            </a:fld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B17FA6-B538-48B5-87C1-0FC029851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85" y="838919"/>
            <a:ext cx="7796464" cy="518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3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E433365-C430-4540-9904-FA4594B4456C}"/>
              </a:ext>
            </a:extLst>
          </p:cNvPr>
          <p:cNvGrpSpPr/>
          <p:nvPr/>
        </p:nvGrpSpPr>
        <p:grpSpPr>
          <a:xfrm>
            <a:off x="4457700" y="2111231"/>
            <a:ext cx="1540764" cy="1656097"/>
            <a:chOff x="321620" y="557068"/>
            <a:chExt cx="2812037" cy="4215139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1673D0AD-86F9-4649-BD9B-75FC685549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730" y="557068"/>
              <a:ext cx="2605814" cy="2877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E32CC82-55D1-4B92-9A16-B675334F6ABF}"/>
                </a:ext>
              </a:extLst>
            </p:cNvPr>
            <p:cNvSpPr txBox="1"/>
            <p:nvPr/>
          </p:nvSpPr>
          <p:spPr>
            <a:xfrm>
              <a:off x="321620" y="3832174"/>
              <a:ext cx="2812037" cy="94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DDA05B-C7A4-4A85-82F9-672384800D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Ohio Revised Code outlines requirements for STEM/STEAM schools </a:t>
            </a:r>
          </a:p>
          <a:p>
            <a:r>
              <a:rPr lang="en-US" dirty="0"/>
              <a:t>New – schools must re-apply every 5 years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A030AB-20F6-4BA5-98A8-C89643EE98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1865376"/>
            <a:ext cx="3067812" cy="1664208"/>
          </a:xfrm>
        </p:spPr>
        <p:txBody>
          <a:bodyPr/>
          <a:lstStyle/>
          <a:p>
            <a:r>
              <a:rPr lang="en-US" dirty="0"/>
              <a:t>Outlines the characteristics and attributes of a high-quality STEM or STEAM school </a:t>
            </a:r>
          </a:p>
          <a:p>
            <a:r>
              <a:rPr lang="en-US" dirty="0"/>
              <a:t>Roadmap to designation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264BA7-A3E1-4986-9094-7E3B904C7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Aligned to ORC 3326.03 and Quality Model</a:t>
            </a:r>
          </a:p>
          <a:p>
            <a:r>
              <a:rPr lang="en-US" dirty="0"/>
              <a:t>Schools must provide evidence that they meet the criteria stated in the law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E5ED00-0801-4B7A-8E14-F8F9627F20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Aligned to ORC 3326.03, Quality Model and Application </a:t>
            </a:r>
          </a:p>
          <a:p>
            <a:r>
              <a:rPr lang="en-US" dirty="0"/>
              <a:t>Initial, Approaching, Accomplishing, Model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3EEDE6-390C-4CE9-B3F1-BCCB3B0C7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Designation Resources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66C0F0-3124-4FB8-BD34-ACA766324C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ORC 3326.03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8274CCF-C4F5-4F85-BD8E-4CA5737C31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Quality Model for STE(A)M Schools</a:t>
            </a:r>
            <a:r>
              <a:rPr lang="en-US" dirty="0"/>
              <a:t>	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748F292-4F13-42CB-B257-2D3647FEC8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hlinkClick r:id="rId5"/>
              </a:rPr>
              <a:t>Designation Application </a:t>
            </a:r>
            <a:r>
              <a:rPr lang="en-US" dirty="0"/>
              <a:t>	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DBBFD3-A2BB-4DDD-8AD5-9CBC690CBF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7716" y="1800315"/>
            <a:ext cx="1116984" cy="14555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964DBA4-B6C9-4100-B1C2-486533504B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>
                <a:hlinkClick r:id="rId5"/>
              </a:rPr>
              <a:t>Application Rubric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9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03D2C0-4066-4D84-A96C-26EE032E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420624"/>
            <a:ext cx="11256264" cy="963324"/>
          </a:xfrm>
        </p:spPr>
        <p:txBody>
          <a:bodyPr anchor="t">
            <a:normAutofit/>
          </a:bodyPr>
          <a:lstStyle/>
          <a:p>
            <a:r>
              <a:rPr lang="en-US" dirty="0"/>
              <a:t>What is the quality model?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A7D0BD5-4D1A-4188-A6D6-6E9D512FD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733" y="1061884"/>
            <a:ext cx="5778875" cy="408038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6BDAD9-6E83-48B7-83C7-53B406E63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344" y="1140542"/>
            <a:ext cx="5394960" cy="4958506"/>
          </a:xfrm>
        </p:spPr>
        <p:txBody>
          <a:bodyPr>
            <a:normAutofit/>
          </a:bodyPr>
          <a:lstStyle/>
          <a:p>
            <a:pPr rtl="0" fontAlgn="base">
              <a:spcBef>
                <a:spcPts val="3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Details essential criteria for high quality STEM and STEAM implementation </a:t>
            </a:r>
          </a:p>
          <a:p>
            <a:pPr rtl="0" fontAlgn="base">
              <a:spcBef>
                <a:spcPts val="3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Defines the three domains of STEM and STEAM </a:t>
            </a:r>
          </a:p>
          <a:p>
            <a:pPr marL="0" indent="0" rtl="0" fontAlgn="base">
              <a:spcBef>
                <a:spcPts val="360"/>
              </a:spcBef>
              <a:spcAft>
                <a:spcPts val="0"/>
              </a:spcAft>
              <a:buNone/>
            </a:pPr>
            <a:endParaRPr lang="en-US" b="0" i="0" u="none" strike="noStrike" dirty="0">
              <a:effectLst/>
            </a:endParaRPr>
          </a:p>
          <a:p>
            <a:pPr lvl="1">
              <a:spcBef>
                <a:spcPts val="360"/>
              </a:spcBef>
              <a:spcAft>
                <a:spcPts val="0"/>
              </a:spcAft>
            </a:pPr>
            <a:r>
              <a:rPr lang="en-US" sz="2000" b="1" i="0" u="none" strike="noStrike" dirty="0">
                <a:effectLst/>
              </a:rPr>
              <a:t>Domain 1:</a:t>
            </a:r>
            <a:r>
              <a:rPr lang="en-US" sz="2000" b="0" i="0" u="none" strike="noStrike" dirty="0">
                <a:effectLst/>
              </a:rPr>
              <a:t> A Culture of Learning  (Culture)</a:t>
            </a:r>
            <a:endParaRPr lang="en-US" sz="2000" b="0" dirty="0">
              <a:effectLst/>
            </a:endParaRPr>
          </a:p>
          <a:p>
            <a:pPr lvl="1">
              <a:spcBef>
                <a:spcPts val="360"/>
              </a:spcBef>
              <a:spcAft>
                <a:spcPts val="0"/>
              </a:spcAft>
            </a:pPr>
            <a:r>
              <a:rPr lang="en-US" sz="2000" b="1" i="0" u="none" strike="noStrike" dirty="0">
                <a:effectLst/>
              </a:rPr>
              <a:t>Domain 2: </a:t>
            </a:r>
            <a:r>
              <a:rPr lang="en-US" sz="2000" b="0" i="0" u="none" strike="noStrike" dirty="0">
                <a:effectLst/>
              </a:rPr>
              <a:t>Learning and Teaching (Curriculum)</a:t>
            </a:r>
            <a:endParaRPr lang="en-US" sz="2000" b="0" dirty="0">
              <a:effectLst/>
            </a:endParaRPr>
          </a:p>
          <a:p>
            <a:pPr lvl="1"/>
            <a:r>
              <a:rPr lang="en-US" sz="2000" b="1" i="0" u="none" strike="noStrike" dirty="0">
                <a:effectLst/>
              </a:rPr>
              <a:t>Domain 3: </a:t>
            </a:r>
            <a:r>
              <a:rPr lang="en-US" sz="2000" b="0" i="0" u="none" strike="noStrike" dirty="0">
                <a:effectLst/>
              </a:rPr>
              <a:t>Pathways to Success in Careers  (Connections)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7503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81CEBF8F-2C03-4DC0-B78D-2BF20456EC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08520E-F550-4DA4-92F6-4B3627D1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Model Learning Domains</a:t>
            </a:r>
          </a:p>
        </p:txBody>
      </p:sp>
    </p:spTree>
    <p:extLst>
      <p:ext uri="{BB962C8B-B14F-4D97-AF65-F5344CB8AC3E}">
        <p14:creationId xmlns:p14="http://schemas.microsoft.com/office/powerpoint/2010/main" val="20985151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 Theme">
  <a:themeElements>
    <a:clrScheme name="Custom 1">
      <a:dk1>
        <a:srgbClr val="424242"/>
      </a:dk1>
      <a:lt1>
        <a:sysClr val="window" lastClr="FFFFFF"/>
      </a:lt1>
      <a:dk2>
        <a:srgbClr val="004280"/>
      </a:dk2>
      <a:lt2>
        <a:srgbClr val="D2D2D2"/>
      </a:lt2>
      <a:accent1>
        <a:srgbClr val="0076BE"/>
      </a:accent1>
      <a:accent2>
        <a:srgbClr val="DF6420"/>
      </a:accent2>
      <a:accent3>
        <a:srgbClr val="73B564"/>
      </a:accent3>
      <a:accent4>
        <a:srgbClr val="FAA41A"/>
      </a:accent4>
      <a:accent5>
        <a:srgbClr val="83389B"/>
      </a:accent5>
      <a:accent6>
        <a:srgbClr val="424242"/>
      </a:accent6>
      <a:hlink>
        <a:srgbClr val="004280"/>
      </a:hlink>
      <a:folHlink>
        <a:srgbClr val="005E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0">
          <a:gsLst>
            <a:gs pos="0">
              <a:srgbClr val="EAEAEA"/>
            </a:gs>
            <a:gs pos="100000">
              <a:schemeClr val="bg2"/>
            </a:gs>
          </a:gsLst>
          <a:lin ang="5400000" scaled="1"/>
        </a:gradFill>
        <a:ln w="127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Battelle Widescreen Template v17</Template>
  <TotalTime>896</TotalTime>
  <Words>1644</Words>
  <Application>Microsoft Office PowerPoint</Application>
  <PresentationFormat>Widescreen</PresentationFormat>
  <Paragraphs>162</Paragraphs>
  <Slides>26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source-sans-pro-n4</vt:lpstr>
      <vt:lpstr>Wingdings</vt:lpstr>
      <vt:lpstr>Default Theme</vt:lpstr>
      <vt:lpstr>think-cell Slide</vt:lpstr>
      <vt:lpstr>Beyond PBL: Teaching and Learning in STEM/STEAM Schools</vt:lpstr>
      <vt:lpstr>Learning Objectives</vt:lpstr>
      <vt:lpstr>Format for today </vt:lpstr>
      <vt:lpstr>Review! </vt:lpstr>
      <vt:lpstr>PowerPoint Presentation</vt:lpstr>
      <vt:lpstr>STEM/STEAM  is for ALL students </vt:lpstr>
      <vt:lpstr>Designation Resources</vt:lpstr>
      <vt:lpstr>What is the quality model?</vt:lpstr>
      <vt:lpstr>Quality Model Learning Domains</vt:lpstr>
      <vt:lpstr>Domain I: A Culture of Learning</vt:lpstr>
      <vt:lpstr>Domain II. Learning and Teaching</vt:lpstr>
      <vt:lpstr>Domain III: Pathways to Success in Careers </vt:lpstr>
      <vt:lpstr>PowerPoint Presentation</vt:lpstr>
      <vt:lpstr>PowerPoint Presentation</vt:lpstr>
      <vt:lpstr>PowerPoint Presentation</vt:lpstr>
      <vt:lpstr>Panel Discussion</vt:lpstr>
      <vt:lpstr>Design Thinking: Orientation to STEM LIFE skills</vt:lpstr>
      <vt:lpstr>Designation Application Questions</vt:lpstr>
      <vt:lpstr>1. Evidence of school culture (application questions)</vt:lpstr>
      <vt:lpstr>1. Curriculum Team (application questions)</vt:lpstr>
      <vt:lpstr>2. Learning and Teaching (application questions)</vt:lpstr>
      <vt:lpstr>3. Career Exploration </vt:lpstr>
      <vt:lpstr>Process and Timeline </vt:lpstr>
      <vt:lpstr>Application Process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Ohio STEM Learning Network</dc:title>
  <dc:creator>Sherman, Heather K</dc:creator>
  <cp:lastModifiedBy>Sherman, Heather (US)</cp:lastModifiedBy>
  <cp:revision>22</cp:revision>
  <dcterms:created xsi:type="dcterms:W3CDTF">2019-07-30T23:58:57Z</dcterms:created>
  <dcterms:modified xsi:type="dcterms:W3CDTF">2021-11-30T18:38:24Z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Widescreen</vt:lpwstr>
  </property>
  <property fmtid="{D5CDD505-2E9C-101B-9397-08002B2CF9AE}" pid="3" name="WizKit Template Version">
    <vt:i4>5</vt:i4>
  </property>
</Properties>
</file>