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256" r:id="rId5"/>
    <p:sldId id="325" r:id="rId6"/>
    <p:sldId id="326" r:id="rId7"/>
    <p:sldId id="327" r:id="rId8"/>
    <p:sldId id="334" r:id="rId9"/>
    <p:sldId id="335" r:id="rId10"/>
    <p:sldId id="336" r:id="rId11"/>
    <p:sldId id="328" r:id="rId12"/>
    <p:sldId id="329" r:id="rId13"/>
    <p:sldId id="330" r:id="rId14"/>
    <p:sldId id="332" r:id="rId15"/>
    <p:sldId id="331" r:id="rId16"/>
    <p:sldId id="333" r:id="rId17"/>
    <p:sldId id="337" r:id="rId18"/>
    <p:sldId id="338" r:id="rId19"/>
    <p:sldId id="290" r:id="rId20"/>
  </p:sldIdLst>
  <p:sldSz cx="14630400" cy="8229600"/>
  <p:notesSz cx="6858000" cy="9144000"/>
  <p:defaultTextStyle>
    <a:defPPr>
      <a:defRPr lang="en-US"/>
    </a:defPPr>
    <a:lvl1pPr marL="0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8613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7225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45838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94450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43063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91675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40288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88901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1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AF2A"/>
    <a:srgbClr val="88A651"/>
    <a:srgbClr val="535151"/>
    <a:srgbClr val="3C7BA9"/>
    <a:srgbClr val="EFEBE4"/>
    <a:srgbClr val="CD0920"/>
    <a:srgbClr val="6CAEDF"/>
    <a:srgbClr val="83A2CA"/>
    <a:srgbClr val="C0DB37"/>
    <a:srgbClr val="04028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99" autoAdjust="0"/>
    <p:restoredTop sz="96327" autoAdjust="0"/>
  </p:normalViewPr>
  <p:slideViewPr>
    <p:cSldViewPr snapToGrid="0" snapToObjects="1">
      <p:cViewPr>
        <p:scale>
          <a:sx n="50" d="100"/>
          <a:sy n="50" d="100"/>
        </p:scale>
        <p:origin x="3054" y="1152"/>
      </p:cViewPr>
      <p:guideLst>
        <p:guide orient="horz" pos="2160"/>
        <p:guide pos="3840"/>
        <p:guide orient="horz" pos="2592"/>
        <p:guide pos="1056"/>
      </p:guideLst>
    </p:cSldViewPr>
  </p:slideViewPr>
  <p:outlineViewPr>
    <p:cViewPr>
      <p:scale>
        <a:sx n="33" d="100"/>
        <a:sy n="33" d="100"/>
      </p:scale>
      <p:origin x="0" y="-41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9" d="100"/>
          <a:sy n="59" d="100"/>
        </p:scale>
        <p:origin x="3226" y="72"/>
      </p:cViewPr>
      <p:guideLst/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B8A50-36A2-40FA-85F8-D22A6400798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B8E9-7E05-4C60-A58D-798732DD5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2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48613" algn="l" defTabSz="109722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97225" algn="l" defTabSz="109722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45838" algn="l" defTabSz="109722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194450" algn="l" defTabSz="109722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743063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675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288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8901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5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97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[When presenting, this</a:t>
            </a:r>
            <a:r>
              <a:rPr lang="en-US" b="1" i="1" baseline="0" dirty="0"/>
              <a:t> slide requires multiple clicks to reveal each element] </a:t>
            </a:r>
            <a:endParaRPr lang="en-US" b="1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8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3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8FB155-01D8-794A-A604-83588E763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4630394" cy="82295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75" y="536195"/>
            <a:ext cx="12435840" cy="769441"/>
          </a:xfrm>
        </p:spPr>
        <p:txBody>
          <a:bodyPr lIns="0" tIns="0" rIns="0" bIns="0" anchor="b" anchorCtr="0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 dir="r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8958F0-E22B-4844-AC19-7C0D6F3750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578" y="1"/>
            <a:ext cx="14637978" cy="8233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3"/>
            <a:ext cx="13167360" cy="769441"/>
          </a:xfrm>
        </p:spPr>
        <p:txBody>
          <a:bodyPr>
            <a:spAutoFit/>
          </a:bodyPr>
          <a:lstStyle>
            <a:lvl1pPr>
              <a:defRPr sz="5000"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508584"/>
            <a:ext cx="13167360" cy="5431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A69C57-A96E-4D28-B89E-61FE079D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" y="7707286"/>
            <a:ext cx="660400" cy="365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BA907D1-9C08-47F3-B047-6197268AC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 dir="r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548640"/>
            <a:ext cx="13167360" cy="818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557346"/>
            <a:ext cx="13167360" cy="54311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548613" rtl="0" eaLnBrk="1" latinLnBrk="0" hangingPunct="1">
        <a:spcBef>
          <a:spcPct val="0"/>
        </a:spcBef>
        <a:buNone/>
        <a:defRPr sz="5000" b="1" kern="1200">
          <a:solidFill>
            <a:srgbClr val="C00000"/>
          </a:solidFill>
          <a:latin typeface="Arial"/>
          <a:ea typeface="+mj-ea"/>
          <a:cs typeface="Arial"/>
        </a:defRPr>
      </a:lvl1pPr>
    </p:titleStyle>
    <p:bodyStyle>
      <a:lvl1pPr marL="272402" indent="-272402" algn="l" defTabSz="548613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Arial"/>
          <a:ea typeface="+mn-ea"/>
          <a:cs typeface="Arial"/>
        </a:defRPr>
      </a:lvl1pPr>
      <a:lvl2pPr marL="685766" indent="-270496" algn="l" defTabSz="548613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Arial"/>
          <a:ea typeface="+mn-ea"/>
          <a:cs typeface="Arial"/>
        </a:defRPr>
      </a:lvl2pPr>
      <a:lvl3pPr marL="1230568" indent="-274306" algn="l" defTabSz="548613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Arial"/>
          <a:ea typeface="+mn-ea"/>
          <a:cs typeface="Arial"/>
        </a:defRPr>
      </a:lvl3pPr>
      <a:lvl4pPr marL="1788706" indent="-274306" algn="l" defTabSz="548613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Arial"/>
          <a:ea typeface="+mn-ea"/>
          <a:cs typeface="Arial"/>
        </a:defRPr>
      </a:lvl4pPr>
      <a:lvl5pPr marL="2337319" indent="-274306" algn="l" defTabSz="548613" rtl="0" eaLnBrk="1" latinLnBrk="0" hangingPunct="1">
        <a:spcBef>
          <a:spcPct val="20000"/>
        </a:spcBef>
        <a:buFont typeface="Arial"/>
        <a:buChar char="»"/>
        <a:defRPr sz="3900" kern="1200">
          <a:solidFill>
            <a:schemeClr val="tx1"/>
          </a:solidFill>
          <a:latin typeface="Arial"/>
          <a:ea typeface="+mn-ea"/>
          <a:cs typeface="Arial"/>
        </a:defRPr>
      </a:lvl5pPr>
      <a:lvl6pPr marL="3017369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982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594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207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3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25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38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50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63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675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288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01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hiohcrc.org/cr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024" y="635847"/>
            <a:ext cx="12732750" cy="738664"/>
          </a:xfrm>
        </p:spPr>
        <p:txBody>
          <a:bodyPr/>
          <a:lstStyle/>
          <a:p>
            <a:r>
              <a:rPr lang="en-US" sz="4800" dirty="0"/>
              <a:t>Reading Achievement Plans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450476" y="6774406"/>
            <a:ext cx="3916877" cy="473559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Presenter(s)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4857BD1-B2A9-3D96-B5E7-B5F3405098DD}"/>
              </a:ext>
            </a:extLst>
          </p:cNvPr>
          <p:cNvSpPr txBox="1">
            <a:spLocks/>
          </p:cNvSpPr>
          <p:nvPr/>
        </p:nvSpPr>
        <p:spPr>
          <a:xfrm>
            <a:off x="313236" y="7723344"/>
            <a:ext cx="3916877" cy="506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2402" indent="-272402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766" indent="-270496" algn="l" defTabSz="548613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30568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788706" indent="-274306" algn="l" defTabSz="548613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337319" indent="-274306" algn="l" defTabSz="548613" rtl="0" eaLnBrk="1" latinLnBrk="0" hangingPunct="1">
              <a:spcBef>
                <a:spcPct val="20000"/>
              </a:spcBef>
              <a:buFont typeface="Arial"/>
              <a:buChar char="»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017369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5982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594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07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F6D202-B017-416E-A95F-CA28DA96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289861"/>
            <a:ext cx="13167360" cy="2308324"/>
          </a:xfrm>
        </p:spPr>
        <p:txBody>
          <a:bodyPr/>
          <a:lstStyle/>
          <a:p>
            <a:r>
              <a:rPr lang="en-US" dirty="0"/>
              <a:t>Section 3: Why a Reading Achievement Plan is Needed in District or Community School*</a:t>
            </a:r>
          </a:p>
        </p:txBody>
      </p:sp>
    </p:spTree>
    <p:extLst>
      <p:ext uri="{BB962C8B-B14F-4D97-AF65-F5344CB8AC3E}">
        <p14:creationId xmlns:p14="http://schemas.microsoft.com/office/powerpoint/2010/main" val="114423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F6D202-B017-416E-A95F-CA28DA96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48643"/>
            <a:ext cx="13167360" cy="1538883"/>
          </a:xfrm>
        </p:spPr>
        <p:txBody>
          <a:bodyPr/>
          <a:lstStyle/>
          <a:p>
            <a:r>
              <a:rPr lang="en-US" dirty="0"/>
              <a:t>Section 3, Part A: Relevant Learner Performance Data*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FC3C6E-EDCB-4AC4-B96C-C5A29C55D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555515"/>
            <a:ext cx="13167360" cy="4082773"/>
          </a:xfrm>
        </p:spPr>
        <p:txBody>
          <a:bodyPr/>
          <a:lstStyle/>
          <a:p>
            <a:r>
              <a:rPr lang="en-US" sz="2800" dirty="0"/>
              <a:t>Insert </a:t>
            </a:r>
            <a:r>
              <a:rPr lang="en-US" sz="2800" b="1" dirty="0"/>
              <a:t>disaggregated </a:t>
            </a:r>
            <a:r>
              <a:rPr lang="en-US" sz="2800" dirty="0"/>
              <a:t>student performance data from sources that </a:t>
            </a:r>
            <a:r>
              <a:rPr lang="en-US" sz="2800" b="1" dirty="0"/>
              <a:t>must include</a:t>
            </a:r>
            <a:r>
              <a:rPr lang="en-US" sz="2800" dirty="0"/>
              <a:t>, but are not limited to: </a:t>
            </a:r>
          </a:p>
          <a:p>
            <a:pPr lvl="1"/>
            <a:r>
              <a:rPr lang="en-US" sz="2800" b="1" dirty="0"/>
              <a:t>The Kindergarten Readiness Assessment, </a:t>
            </a:r>
          </a:p>
          <a:p>
            <a:pPr lvl="1"/>
            <a:r>
              <a:rPr lang="en-US" sz="2800" dirty="0"/>
              <a:t>Ohio’s State Test for English language arts assessment for grades 3-8, </a:t>
            </a:r>
          </a:p>
          <a:p>
            <a:pPr lvl="1"/>
            <a:r>
              <a:rPr lang="en-US" sz="2800" b="1" dirty="0"/>
              <a:t>K-3 Reading diagnostics (include </a:t>
            </a:r>
            <a:r>
              <a:rPr lang="en-US" sz="2800" b="1" dirty="0" err="1"/>
              <a:t>subscores</a:t>
            </a:r>
            <a:r>
              <a:rPr lang="en-US" sz="2800" b="1" dirty="0"/>
              <a:t> by grade level),</a:t>
            </a:r>
          </a:p>
          <a:p>
            <a:pPr lvl="1"/>
            <a:r>
              <a:rPr lang="en-US" sz="2800" b="1" dirty="0"/>
              <a:t>The Ohio English Language Proficiency Assessment (OELPA) </a:t>
            </a:r>
          </a:p>
          <a:p>
            <a:pPr lvl="1"/>
            <a:r>
              <a:rPr lang="en-US" sz="2800" b="1" dirty="0"/>
              <a:t>The Alternative Assessment for Students with Significant Cognitive </a:t>
            </a:r>
            <a:r>
              <a:rPr lang="en-US" sz="2800" b="1" dirty="0" err="1"/>
              <a:t>Diasabilities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0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F6D202-B017-416E-A95F-CA28DA96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48643"/>
            <a:ext cx="13167360" cy="2308324"/>
          </a:xfrm>
        </p:spPr>
        <p:txBody>
          <a:bodyPr/>
          <a:lstStyle/>
          <a:p>
            <a:r>
              <a:rPr lang="en-US" dirty="0"/>
              <a:t>Section 3, Part B: Internal and External Factors Contributing to Underachievement in Reading*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FC3C6E-EDCB-4AC4-B96C-C5A29C55D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3007691"/>
            <a:ext cx="13167360" cy="4082773"/>
          </a:xfrm>
        </p:spPr>
        <p:txBody>
          <a:bodyPr/>
          <a:lstStyle/>
          <a:p>
            <a:r>
              <a:rPr lang="en-US" dirty="0"/>
              <a:t>Insert internal and external factors believed to contribute to low reading achievement in school district or community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F6D202-B017-416E-A95F-CA28DA96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48643"/>
            <a:ext cx="13167360" cy="769441"/>
          </a:xfrm>
        </p:spPr>
        <p:txBody>
          <a:bodyPr/>
          <a:lstStyle/>
          <a:p>
            <a:r>
              <a:rPr lang="en-US" dirty="0"/>
              <a:t>Section 3, Part C: Root Cause Analysis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FC3C6E-EDCB-4AC4-B96C-C5A29C55D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233968"/>
            <a:ext cx="13167360" cy="4082773"/>
          </a:xfrm>
        </p:spPr>
        <p:txBody>
          <a:bodyPr/>
          <a:lstStyle/>
          <a:p>
            <a:r>
              <a:rPr lang="en-US" dirty="0"/>
              <a:t>Insert a root cause analysis of the provided learner performance data and factors contributing to low reading achievement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F6D202-B017-416E-A95F-CA28DA96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48643"/>
            <a:ext cx="13167360" cy="2308324"/>
          </a:xfrm>
        </p:spPr>
        <p:txBody>
          <a:bodyPr/>
          <a:lstStyle/>
          <a:p>
            <a:r>
              <a:rPr lang="en-US" dirty="0"/>
              <a:t>Section 4: Measurable Learner Performance Goals and Adult Implementation Goals*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FC3C6E-EDCB-4AC4-B96C-C5A29C55D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856966"/>
            <a:ext cx="13167360" cy="4082773"/>
          </a:xfrm>
        </p:spPr>
        <p:txBody>
          <a:bodyPr/>
          <a:lstStyle/>
          <a:p>
            <a:r>
              <a:rPr lang="en-US" sz="2800" dirty="0"/>
              <a:t>Describe the measurable learner performance goals addressing specific needs based on student performance goals by grade band (K-3). </a:t>
            </a:r>
          </a:p>
          <a:p>
            <a:r>
              <a:rPr lang="en-US" sz="2800" dirty="0"/>
              <a:t>Describe measurable adult implementation goals based on internal and external factor analysis by grade band (K-3).</a:t>
            </a:r>
          </a:p>
          <a:p>
            <a:r>
              <a:rPr lang="en-US" sz="2800" dirty="0"/>
              <a:t>May have overarching goal and subgoals.</a:t>
            </a:r>
          </a:p>
          <a:p>
            <a:r>
              <a:rPr lang="en-US" sz="2800" dirty="0"/>
              <a:t>Goals should be strategic/specific, measurable, ambitious, realistic and time-bound.</a:t>
            </a:r>
          </a:p>
          <a:p>
            <a:r>
              <a:rPr lang="en-US" sz="2800" dirty="0"/>
              <a:t>Goals should be inclusive and equitable.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5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F6D202-B017-416E-A95F-CA28DA96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23" y="768096"/>
            <a:ext cx="5782665" cy="177759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/>
              <a:t>Section 5: Action Plan Map(s) for Action Steps*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FC3C6E-EDCB-4AC4-B96C-C5A29C55D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23" y="3193084"/>
            <a:ext cx="5782665" cy="4257447"/>
          </a:xfrm>
        </p:spPr>
        <p:txBody>
          <a:bodyPr anchor="t">
            <a:normAutofit/>
          </a:bodyPr>
          <a:lstStyle/>
          <a:p>
            <a:r>
              <a:rPr lang="en-US" sz="2400" dirty="0"/>
              <a:t>Each action plan map describes how implementation of the Reading Achievement Plan will take place for each specific literacy goal the plan is designed to address.</a:t>
            </a:r>
          </a:p>
          <a:p>
            <a:r>
              <a:rPr lang="en-US" sz="2400" dirty="0"/>
              <a:t>For Grades K-3, at least one action step in each map should address supports for students who have RIMPs.</a:t>
            </a:r>
          </a:p>
          <a:p>
            <a:r>
              <a:rPr lang="en-US" sz="2400" dirty="0"/>
              <a:t>Include a description of the professional development activities for each goal.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11C1E7-CAFC-C129-17E7-F645A5BFE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857" y="1862976"/>
            <a:ext cx="6550762" cy="45036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E20CB1-6B00-0332-3249-CC480B961587}"/>
              </a:ext>
            </a:extLst>
          </p:cNvPr>
          <p:cNvSpPr txBox="1"/>
          <p:nvPr/>
        </p:nvSpPr>
        <p:spPr>
          <a:xfrm>
            <a:off x="7318858" y="6577070"/>
            <a:ext cx="6440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Action Plan Map will include additional information, which can be found in the Reading Achievement Plan Document</a:t>
            </a:r>
          </a:p>
        </p:txBody>
      </p:sp>
    </p:spTree>
    <p:extLst>
      <p:ext uri="{BB962C8B-B14F-4D97-AF65-F5344CB8AC3E}">
        <p14:creationId xmlns:p14="http://schemas.microsoft.com/office/powerpoint/2010/main" val="5655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6F7423-5E7D-C006-D70E-D34766942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5095" y="14125"/>
            <a:ext cx="14685495" cy="319207"/>
          </a:xfrm>
          <a:prstGeom prst="rect">
            <a:avLst/>
          </a:prstGeom>
          <a:solidFill>
            <a:srgbClr val="EFEB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BA0F6-1B8A-41B6-88AE-64703E00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3" name="Group 2" descr="Social media icons&#10;Follow @OHEducation">
            <a:extLst>
              <a:ext uri="{FF2B5EF4-FFF2-40B4-BE49-F238E27FC236}">
                <a16:creationId xmlns:a16="http://schemas.microsoft.com/office/drawing/2014/main" id="{B5271D1D-C437-014E-9AD5-8E23847ED507}"/>
              </a:ext>
            </a:extLst>
          </p:cNvPr>
          <p:cNvGrpSpPr/>
          <p:nvPr/>
        </p:nvGrpSpPr>
        <p:grpSpPr>
          <a:xfrm>
            <a:off x="-55095" y="370504"/>
            <a:ext cx="14630400" cy="1956594"/>
            <a:chOff x="25939" y="350539"/>
            <a:chExt cx="14630400" cy="1956594"/>
          </a:xfrm>
          <a:noFill/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C8F95C-2A63-4643-88BE-9198D5E64AB8}"/>
                </a:ext>
              </a:extLst>
            </p:cNvPr>
            <p:cNvSpPr/>
            <p:nvPr/>
          </p:nvSpPr>
          <p:spPr>
            <a:xfrm>
              <a:off x="25939" y="350539"/>
              <a:ext cx="14630400" cy="16299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CDF013-111E-BC47-8BBE-8417486E809E}"/>
                </a:ext>
              </a:extLst>
            </p:cNvPr>
            <p:cNvSpPr/>
            <p:nvPr/>
          </p:nvSpPr>
          <p:spPr>
            <a:xfrm>
              <a:off x="4515338" y="1761657"/>
              <a:ext cx="483954" cy="43771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40116F3-539D-4D4D-96D5-AC2D569D32CB}"/>
                </a:ext>
              </a:extLst>
            </p:cNvPr>
            <p:cNvSpPr/>
            <p:nvPr/>
          </p:nvSpPr>
          <p:spPr>
            <a:xfrm>
              <a:off x="11457898" y="1869417"/>
              <a:ext cx="483954" cy="43771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Picture 17" descr="LinkedIn icon">
            <a:extLst>
              <a:ext uri="{FF2B5EF4-FFF2-40B4-BE49-F238E27FC236}">
                <a16:creationId xmlns:a16="http://schemas.microsoft.com/office/drawing/2014/main" id="{D617C388-50F8-4E06-AED9-3D1D2AE7D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813" y="598072"/>
            <a:ext cx="933450" cy="933450"/>
          </a:xfrm>
          <a:prstGeom prst="rect">
            <a:avLst/>
          </a:prstGeom>
        </p:spPr>
      </p:pic>
      <p:pic>
        <p:nvPicPr>
          <p:cNvPr id="18" name="Picture 18" descr="YouTube icon">
            <a:extLst>
              <a:ext uri="{FF2B5EF4-FFF2-40B4-BE49-F238E27FC236}">
                <a16:creationId xmlns:a16="http://schemas.microsoft.com/office/drawing/2014/main" id="{623A2FA0-94B4-4F29-9794-3A5026008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182" y="591414"/>
            <a:ext cx="942975" cy="942975"/>
          </a:xfrm>
          <a:prstGeom prst="rect">
            <a:avLst/>
          </a:prstGeom>
        </p:spPr>
      </p:pic>
      <p:pic>
        <p:nvPicPr>
          <p:cNvPr id="19" name="Picture 19" descr="Instagram icon">
            <a:extLst>
              <a:ext uri="{FF2B5EF4-FFF2-40B4-BE49-F238E27FC236}">
                <a16:creationId xmlns:a16="http://schemas.microsoft.com/office/drawing/2014/main" id="{E122F859-9F7F-4591-BCEA-B8407E8F4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5113" y="589194"/>
            <a:ext cx="952500" cy="952500"/>
          </a:xfrm>
          <a:prstGeom prst="rect">
            <a:avLst/>
          </a:prstGeom>
        </p:spPr>
      </p:pic>
      <p:pic>
        <p:nvPicPr>
          <p:cNvPr id="20" name="Picture 20" descr="Twitter icon">
            <a:extLst>
              <a:ext uri="{FF2B5EF4-FFF2-40B4-BE49-F238E27FC236}">
                <a16:creationId xmlns:a16="http://schemas.microsoft.com/office/drawing/2014/main" id="{F5D00FE4-CBF7-4906-9A71-1D633003FB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1799" y="598072"/>
            <a:ext cx="933450" cy="933450"/>
          </a:xfrm>
          <a:prstGeom prst="rect">
            <a:avLst/>
          </a:prstGeom>
        </p:spPr>
      </p:pic>
      <p:pic>
        <p:nvPicPr>
          <p:cNvPr id="21" name="Picture 21" descr="Facebook icon">
            <a:extLst>
              <a:ext uri="{FF2B5EF4-FFF2-40B4-BE49-F238E27FC236}">
                <a16:creationId xmlns:a16="http://schemas.microsoft.com/office/drawing/2014/main" id="{6D0281BA-67FB-4198-8A03-23C37CE49E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9607" y="593633"/>
            <a:ext cx="942975" cy="942975"/>
          </a:xfrm>
          <a:prstGeom prst="rect">
            <a:avLst/>
          </a:prstGeom>
        </p:spPr>
      </p:pic>
      <p:pic>
        <p:nvPicPr>
          <p:cNvPr id="9" name="Picture 8" descr="Social media likes and loves.">
            <a:extLst>
              <a:ext uri="{FF2B5EF4-FFF2-40B4-BE49-F238E27FC236}">
                <a16:creationId xmlns:a16="http://schemas.microsoft.com/office/drawing/2014/main" id="{935E381C-FDAB-3A3A-62F4-23F8A7A64E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95" y="2885360"/>
            <a:ext cx="14740590" cy="5152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2F6790-3632-B4B3-60FA-16F1E3879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83" y="1794690"/>
            <a:ext cx="13167360" cy="830997"/>
          </a:xfrm>
        </p:spPr>
        <p:txBody>
          <a:bodyPr/>
          <a:lstStyle/>
          <a:p>
            <a:r>
              <a:rPr lang="en-US" sz="5400" dirty="0">
                <a:solidFill>
                  <a:srgbClr val="535151"/>
                </a:solidFill>
              </a:rPr>
              <a:t>@OH</a:t>
            </a:r>
            <a:r>
              <a:rPr lang="en-US" sz="5400" baseline="0" dirty="0">
                <a:solidFill>
                  <a:srgbClr val="535151"/>
                </a:solidFill>
              </a:rPr>
              <a:t>Education</a:t>
            </a:r>
            <a:endParaRPr lang="en-US" sz="5400" dirty="0">
              <a:solidFill>
                <a:srgbClr val="5351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8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77FAF6-6FE6-4B0D-8570-80D0D83B3772}"/>
              </a:ext>
            </a:extLst>
          </p:cNvPr>
          <p:cNvCxnSpPr>
            <a:cxnSpLocks/>
          </p:cNvCxnSpPr>
          <p:nvPr/>
        </p:nvCxnSpPr>
        <p:spPr>
          <a:xfrm>
            <a:off x="5294740" y="5498435"/>
            <a:ext cx="1129159" cy="295496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ample Question">
            <a:extLst>
              <a:ext uri="{FF2B5EF4-FFF2-40B4-BE49-F238E27FC236}">
                <a16:creationId xmlns:a16="http://schemas.microsoft.com/office/drawing/2014/main" id="{00C52D1F-03B5-4D25-84B8-2A58AA39C904}"/>
              </a:ext>
            </a:extLst>
          </p:cNvPr>
          <p:cNvSpPr/>
          <p:nvPr/>
        </p:nvSpPr>
        <p:spPr>
          <a:xfrm>
            <a:off x="1299411" y="820924"/>
            <a:ext cx="4062202" cy="5948931"/>
          </a:xfrm>
          <a:prstGeom prst="roundRect">
            <a:avLst/>
          </a:prstGeom>
          <a:gradFill>
            <a:gsLst>
              <a:gs pos="6000">
                <a:srgbClr val="71A0C5"/>
              </a:gs>
              <a:gs pos="9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73A4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Reading Achievement Plans are required for districts or community schools that: 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1">
            <a:extLst>
              <a:ext uri="{FF2B5EF4-FFF2-40B4-BE49-F238E27FC236}">
                <a16:creationId xmlns:a16="http://schemas.microsoft.com/office/drawing/2014/main" id="{8CBA9F6B-8B5B-45D4-B25C-86A3208EEAA0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5380663" y="1839402"/>
            <a:ext cx="809018" cy="498266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nswer 1">
            <a:extLst>
              <a:ext uri="{FF2B5EF4-FFF2-40B4-BE49-F238E27FC236}">
                <a16:creationId xmlns:a16="http://schemas.microsoft.com/office/drawing/2014/main" id="{62258247-3399-4832-B64F-79D1A5C94B4B}"/>
              </a:ext>
            </a:extLst>
          </p:cNvPr>
          <p:cNvSpPr/>
          <p:nvPr/>
        </p:nvSpPr>
        <p:spPr>
          <a:xfrm>
            <a:off x="6189681" y="706292"/>
            <a:ext cx="2251037" cy="2266219"/>
          </a:xfrm>
          <a:prstGeom prst="flowChartConnector">
            <a:avLst/>
          </a:prstGeom>
          <a:solidFill>
            <a:srgbClr val="73A5CD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Details 1">
            <a:extLst>
              <a:ext uri="{FF2B5EF4-FFF2-40B4-BE49-F238E27FC236}">
                <a16:creationId xmlns:a16="http://schemas.microsoft.com/office/drawing/2014/main" id="{09D76213-91E8-4DFB-98AD-1346A9FE4FC8}"/>
              </a:ext>
            </a:extLst>
          </p:cNvPr>
          <p:cNvSpPr txBox="1"/>
          <p:nvPr/>
        </p:nvSpPr>
        <p:spPr>
          <a:xfrm>
            <a:off x="9148337" y="252924"/>
            <a:ext cx="45219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30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Received a grade of “D” or “F” on the Improving At-Risk K-3 Reading Measure for the past 2 consecutive report cards issued to that district or community school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performance rating of less than three stars on the Early Literacy measure;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</p:txBody>
      </p:sp>
      <p:sp>
        <p:nvSpPr>
          <p:cNvPr id="13" name="Answer 3">
            <a:extLst>
              <a:ext uri="{FF2B5EF4-FFF2-40B4-BE49-F238E27FC236}">
                <a16:creationId xmlns:a16="http://schemas.microsoft.com/office/drawing/2014/main" id="{61A2E8B1-F3E7-4604-A962-A61A18C08C14}"/>
              </a:ext>
            </a:extLst>
          </p:cNvPr>
          <p:cNvSpPr/>
          <p:nvPr/>
        </p:nvSpPr>
        <p:spPr>
          <a:xfrm>
            <a:off x="6423899" y="4660822"/>
            <a:ext cx="2251037" cy="2266219"/>
          </a:xfrm>
          <a:prstGeom prst="flowChartConnector">
            <a:avLst/>
          </a:prstGeom>
          <a:solidFill>
            <a:srgbClr val="73A5CD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Details 3">
            <a:extLst>
              <a:ext uri="{FF2B5EF4-FFF2-40B4-BE49-F238E27FC236}">
                <a16:creationId xmlns:a16="http://schemas.microsoft.com/office/drawing/2014/main" id="{F081C5A2-1394-45FC-8916-2471CB956001}"/>
              </a:ext>
            </a:extLst>
          </p:cNvPr>
          <p:cNvSpPr txBox="1"/>
          <p:nvPr/>
        </p:nvSpPr>
        <p:spPr>
          <a:xfrm>
            <a:off x="9148337" y="4941984"/>
            <a:ext cx="45219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30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51% or fewer of students scored proficient on Ohio’s State Test for grade 3 English language arts test</a:t>
            </a:r>
          </a:p>
        </p:txBody>
      </p:sp>
    </p:spTree>
    <p:extLst>
      <p:ext uri="{BB962C8B-B14F-4D97-AF65-F5344CB8AC3E}">
        <p14:creationId xmlns:p14="http://schemas.microsoft.com/office/powerpoint/2010/main" val="52782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F6D202-B017-416E-A95F-CA28DA96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48643"/>
            <a:ext cx="13167360" cy="769441"/>
          </a:xfrm>
        </p:spPr>
        <p:txBody>
          <a:bodyPr/>
          <a:lstStyle/>
          <a:p>
            <a:r>
              <a:rPr lang="en-US" dirty="0"/>
              <a:t>Ohio’s Language and Literacy Vision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FC3C6E-EDCB-4AC4-B96C-C5A29C55D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508584"/>
            <a:ext cx="13167360" cy="5431156"/>
          </a:xfrm>
        </p:spPr>
        <p:txBody>
          <a:bodyPr/>
          <a:lstStyle/>
          <a:p>
            <a:r>
              <a:rPr lang="en-US" dirty="0"/>
              <a:t>The Department is urging districts and schools to use evidence-based systems and high-quality instruction, select high-quality instructional materials and employ culturally responsive practices.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1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6D317-31B5-409A-A9A5-448493E0A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3AFDA1-1014-479D-8369-6CF12853A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026" y="1183405"/>
            <a:ext cx="5316354" cy="4154984"/>
          </a:xfrm>
        </p:spPr>
        <p:txBody>
          <a:bodyPr/>
          <a:lstStyle/>
          <a:p>
            <a:r>
              <a:rPr lang="en-US" sz="5400" dirty="0"/>
              <a:t>Reading Achievement Plans </a:t>
            </a:r>
            <a:r>
              <a:rPr lang="en-US" sz="5400" u="sng" dirty="0"/>
              <a:t>must</a:t>
            </a:r>
            <a:r>
              <a:rPr lang="en-US" sz="5400" dirty="0"/>
              <a:t> include these sections: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52BFCB-C33D-49CB-A3A6-95C3E4B6A7D5}"/>
              </a:ext>
            </a:extLst>
          </p:cNvPr>
          <p:cNvSpPr/>
          <p:nvPr/>
        </p:nvSpPr>
        <p:spPr>
          <a:xfrm>
            <a:off x="7315201" y="0"/>
            <a:ext cx="7315200" cy="7587909"/>
          </a:xfrm>
          <a:prstGeom prst="rect">
            <a:avLst/>
          </a:prstGeom>
          <a:solidFill>
            <a:srgbClr val="77AB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C263F4-8101-4249-BC13-994FEF66F2FD}"/>
              </a:ext>
            </a:extLst>
          </p:cNvPr>
          <p:cNvCxnSpPr>
            <a:cxnSpLocks/>
          </p:cNvCxnSpPr>
          <p:nvPr/>
        </p:nvCxnSpPr>
        <p:spPr>
          <a:xfrm>
            <a:off x="7277100" y="1113067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530BDB-0EB7-4763-8D32-3B253FA5F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6125" y="239046"/>
            <a:ext cx="6258161" cy="629574"/>
          </a:xfrm>
        </p:spPr>
        <p:txBody>
          <a:bodyPr anchor="ctr"/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Culturally Responsive Practice*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F8E655-AF63-44A3-A657-9EC2D37B6651}"/>
              </a:ext>
            </a:extLst>
          </p:cNvPr>
          <p:cNvSpPr txBox="1">
            <a:spLocks/>
          </p:cNvSpPr>
          <p:nvPr/>
        </p:nvSpPr>
        <p:spPr>
          <a:xfrm>
            <a:off x="7673737" y="1262729"/>
            <a:ext cx="6402403" cy="79515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 dirty="0">
                <a:solidFill>
                  <a:schemeClr val="bg1"/>
                </a:solidFill>
              </a:rPr>
              <a:t>Development process and plan for monitoring implementation*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7935E3-0FA0-497F-ABB1-6A2506C75212}"/>
              </a:ext>
            </a:extLst>
          </p:cNvPr>
          <p:cNvSpPr txBox="1">
            <a:spLocks/>
          </p:cNvSpPr>
          <p:nvPr/>
        </p:nvSpPr>
        <p:spPr>
          <a:xfrm>
            <a:off x="7673738" y="2677164"/>
            <a:ext cx="6402403" cy="84350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 dirty="0">
                <a:solidFill>
                  <a:schemeClr val="bg1"/>
                </a:solidFill>
              </a:rPr>
              <a:t>Alignment between Reading Achievement Plan and Overall Improvement Efforts*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62CCFF-3EB1-44DA-979B-F6D5D8695294}"/>
              </a:ext>
            </a:extLst>
          </p:cNvPr>
          <p:cNvSpPr txBox="1">
            <a:spLocks/>
          </p:cNvSpPr>
          <p:nvPr/>
        </p:nvSpPr>
        <p:spPr>
          <a:xfrm>
            <a:off x="7636125" y="4251375"/>
            <a:ext cx="6402405" cy="62957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 dirty="0">
                <a:solidFill>
                  <a:schemeClr val="bg1"/>
                </a:solidFill>
              </a:rPr>
              <a:t>Why a Reading Achievement Plan is Needed*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15C0E33-9CDC-4596-B318-403D0FE63017}"/>
              </a:ext>
            </a:extLst>
          </p:cNvPr>
          <p:cNvSpPr txBox="1">
            <a:spLocks/>
          </p:cNvSpPr>
          <p:nvPr/>
        </p:nvSpPr>
        <p:spPr>
          <a:xfrm>
            <a:off x="7636125" y="5459526"/>
            <a:ext cx="6182941" cy="62957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 dirty="0">
                <a:solidFill>
                  <a:schemeClr val="bg1"/>
                </a:solidFill>
              </a:rPr>
              <a:t>Measurable Learner Performance Goals*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20656A-A98F-4C2F-BDC7-3E1C51697C32}"/>
              </a:ext>
            </a:extLst>
          </p:cNvPr>
          <p:cNvCxnSpPr>
            <a:cxnSpLocks/>
          </p:cNvCxnSpPr>
          <p:nvPr/>
        </p:nvCxnSpPr>
        <p:spPr>
          <a:xfrm>
            <a:off x="7315200" y="2257083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5446F4-95D6-401D-B588-8052D39B2C23}"/>
              </a:ext>
            </a:extLst>
          </p:cNvPr>
          <p:cNvCxnSpPr>
            <a:cxnSpLocks/>
          </p:cNvCxnSpPr>
          <p:nvPr/>
        </p:nvCxnSpPr>
        <p:spPr>
          <a:xfrm>
            <a:off x="7315201" y="3983324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0B4860-80D8-490A-BA6C-78497C137E1B}"/>
              </a:ext>
            </a:extLst>
          </p:cNvPr>
          <p:cNvCxnSpPr>
            <a:cxnSpLocks/>
          </p:cNvCxnSpPr>
          <p:nvPr/>
        </p:nvCxnSpPr>
        <p:spPr>
          <a:xfrm>
            <a:off x="7277100" y="5212155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6F91BE-2A6F-4322-ACEF-A939959E7FEE}"/>
              </a:ext>
            </a:extLst>
          </p:cNvPr>
          <p:cNvCxnSpPr>
            <a:cxnSpLocks/>
          </p:cNvCxnSpPr>
          <p:nvPr/>
        </p:nvCxnSpPr>
        <p:spPr>
          <a:xfrm>
            <a:off x="7315201" y="7587909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24A9CA0-1BEC-E97F-4BAF-E25832656C42}"/>
              </a:ext>
            </a:extLst>
          </p:cNvPr>
          <p:cNvSpPr txBox="1">
            <a:spLocks/>
          </p:cNvSpPr>
          <p:nvPr/>
        </p:nvSpPr>
        <p:spPr>
          <a:xfrm>
            <a:off x="7673738" y="6641587"/>
            <a:ext cx="6182941" cy="62957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 dirty="0">
                <a:solidFill>
                  <a:schemeClr val="bg1"/>
                </a:solidFill>
              </a:rPr>
              <a:t>Action Plan Map(s) for Action Steps*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D0225CB-B718-ED19-4EF9-DCB18D5E0C3D}"/>
              </a:ext>
            </a:extLst>
          </p:cNvPr>
          <p:cNvCxnSpPr>
            <a:cxnSpLocks/>
          </p:cNvCxnSpPr>
          <p:nvPr/>
        </p:nvCxnSpPr>
        <p:spPr>
          <a:xfrm>
            <a:off x="7277100" y="6329196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3F3DB3B-92E0-1ED5-2B9E-4881C8F942AD}"/>
              </a:ext>
            </a:extLst>
          </p:cNvPr>
          <p:cNvSpPr txBox="1"/>
          <p:nvPr/>
        </p:nvSpPr>
        <p:spPr>
          <a:xfrm>
            <a:off x="520784" y="5562730"/>
            <a:ext cx="63792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</a:rPr>
              <a:t>An asterisk (*) indicates that a section is required.</a:t>
            </a:r>
          </a:p>
        </p:txBody>
      </p:sp>
    </p:spTree>
    <p:extLst>
      <p:ext uri="{BB962C8B-B14F-4D97-AF65-F5344CB8AC3E}">
        <p14:creationId xmlns:p14="http://schemas.microsoft.com/office/powerpoint/2010/main" val="75320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F6D202-B017-416E-A95F-CA28DA96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48643"/>
            <a:ext cx="13167360" cy="769441"/>
          </a:xfrm>
        </p:spPr>
        <p:txBody>
          <a:bodyPr/>
          <a:lstStyle/>
          <a:p>
            <a:r>
              <a:rPr lang="en-US" dirty="0"/>
              <a:t>Culturally Responsive Practice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FC3C6E-EDCB-4AC4-B96C-C5A29C55D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31602"/>
            <a:ext cx="13167360" cy="4166395"/>
          </a:xfrm>
        </p:spPr>
        <p:txBody>
          <a:bodyPr/>
          <a:lstStyle/>
          <a:p>
            <a:r>
              <a:rPr lang="en-US" dirty="0"/>
              <a:t>Defined as an approach that recognizes and encompasses students’ and educators’ lived experiences, cultures and linguistic capital to inform, support and ensure high-quality instruction.</a:t>
            </a:r>
          </a:p>
          <a:p>
            <a:r>
              <a:rPr lang="en-US" dirty="0"/>
              <a:t>More information can be found on the Department’s </a:t>
            </a:r>
            <a:r>
              <a:rPr lang="en-US" dirty="0">
                <a:hlinkClick r:id="rId2"/>
              </a:rPr>
              <a:t>Culturally Responsive Practice program page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0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F6D202-B017-416E-A95F-CA28DA96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51544"/>
            <a:ext cx="13167360" cy="3077766"/>
          </a:xfrm>
        </p:spPr>
        <p:txBody>
          <a:bodyPr/>
          <a:lstStyle/>
          <a:p>
            <a:r>
              <a:rPr lang="en-US" dirty="0"/>
              <a:t>Section 1: District Leadership Team Membership, Stakeholders, Development Process and Plan for Monitoring Implementation*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FC3C6E-EDCB-4AC4-B96C-C5A29C55D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3626408"/>
            <a:ext cx="13167360" cy="331333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46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F6D202-B017-416E-A95F-CA28DA96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48643"/>
            <a:ext cx="13167360" cy="1538883"/>
          </a:xfrm>
        </p:spPr>
        <p:txBody>
          <a:bodyPr/>
          <a:lstStyle/>
          <a:p>
            <a:r>
              <a:rPr lang="en-US" dirty="0"/>
              <a:t>Section 1, Part A: Leadership Team Membership and Stakeholders*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FC3C6E-EDCB-4AC4-B96C-C5A29C55D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87526"/>
            <a:ext cx="13167360" cy="4852214"/>
          </a:xfrm>
        </p:spPr>
        <p:txBody>
          <a:bodyPr/>
          <a:lstStyle/>
          <a:p>
            <a:r>
              <a:rPr lang="en-US" dirty="0"/>
              <a:t>Includes a list of all leadership team members, stakeholders, roles, and contact information. Inclusion of early childhood providers that feed into the district encouraged.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F6B97-A611-A18C-A41D-7E991C305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409" y="4648437"/>
            <a:ext cx="9639581" cy="229130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2848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F6D202-B017-416E-A95F-CA28DA96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48643"/>
            <a:ext cx="13167360" cy="2308324"/>
          </a:xfrm>
        </p:spPr>
        <p:txBody>
          <a:bodyPr/>
          <a:lstStyle/>
          <a:p>
            <a:r>
              <a:rPr lang="en-US" dirty="0"/>
              <a:t>Section 1, Part B: Developing, Monitoring, and Communicating the Reading Achievement Plan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FC3C6E-EDCB-4AC4-B96C-C5A29C55D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856967"/>
            <a:ext cx="13167360" cy="4166395"/>
          </a:xfrm>
        </p:spPr>
        <p:txBody>
          <a:bodyPr/>
          <a:lstStyle/>
          <a:p>
            <a:r>
              <a:rPr lang="en-US" dirty="0"/>
              <a:t>Describe how the district leadership team developed the plan and how the team will monitor and communicate the plan.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3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F6D202-B017-416E-A95F-CA28DA96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48643"/>
            <a:ext cx="13167360" cy="2308324"/>
          </a:xfrm>
        </p:spPr>
        <p:txBody>
          <a:bodyPr/>
          <a:lstStyle/>
          <a:p>
            <a:r>
              <a:rPr lang="en-US" dirty="0"/>
              <a:t>Section 2: Alignment Between Reading Achievement Plan and Overall Improvement and Equity Efforts*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FC3C6E-EDCB-4AC4-B96C-C5A29C55D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977546"/>
            <a:ext cx="13167360" cy="4082773"/>
          </a:xfrm>
        </p:spPr>
        <p:txBody>
          <a:bodyPr/>
          <a:lstStyle/>
          <a:p>
            <a:r>
              <a:rPr lang="en-US" dirty="0"/>
              <a:t>Describe how the Reading Achievement Plan is aligned to and supports the overall continuous improvement and equity efforts of the district or community school.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0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C7BA9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descreen Template 1" id="{4A2DADD9-A57A-4565-B70B-EB116DBA8D1C}" vid="{040AD883-CDE0-497E-BD85-56F33ADCB5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6eaf07b-c65c-473d-92a0-cd8f808fc83a">
      <UserInfo>
        <DisplayName/>
        <AccountId xsi:nil="true"/>
        <AccountType/>
      </UserInfo>
    </SharedWithUsers>
    <MediaLengthInSeconds xmlns="9e7345f5-23e2-40da-a527-d1432b04cf8d" xsi:nil="true"/>
    <TaxCatchAll xmlns="06a0b0f5-ab3f-4382-8730-459fb424e421" xsi:nil="true"/>
    <lcf76f155ced4ddcb4097134ff3c332f xmlns="9e7345f5-23e2-40da-a527-d1432b04cf8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6BC4A516908D44B04DD851D72A7FB1" ma:contentTypeVersion="14" ma:contentTypeDescription="Create a new document." ma:contentTypeScope="" ma:versionID="76c96d4010993632ed0295f8baecfd42">
  <xsd:schema xmlns:xsd="http://www.w3.org/2001/XMLSchema" xmlns:xs="http://www.w3.org/2001/XMLSchema" xmlns:p="http://schemas.microsoft.com/office/2006/metadata/properties" xmlns:ns2="9e7345f5-23e2-40da-a527-d1432b04cf8d" xmlns:ns3="66eaf07b-c65c-473d-92a0-cd8f808fc83a" xmlns:ns4="06a0b0f5-ab3f-4382-8730-459fb424e421" targetNamespace="http://schemas.microsoft.com/office/2006/metadata/properties" ma:root="true" ma:fieldsID="3d1618305c1fb4d876dc1ccb84c7ce8c" ns2:_="" ns3:_="" ns4:_="">
    <xsd:import namespace="9e7345f5-23e2-40da-a527-d1432b04cf8d"/>
    <xsd:import namespace="66eaf07b-c65c-473d-92a0-cd8f808fc83a"/>
    <xsd:import namespace="06a0b0f5-ab3f-4382-8730-459fb424e4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345f5-23e2-40da-a527-d1432b04cf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234c9c0-dc82-4bd3-8448-fd5c6ce0fb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eaf07b-c65c-473d-92a0-cd8f808fc83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0b0f5-ab3f-4382-8730-459fb424e42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2c3e647f-bee5-4c72-b508-7354bfd2a206}" ma:internalName="TaxCatchAll" ma:showField="CatchAllData" ma:web="66eaf07b-c65c-473d-92a0-cd8f808fc8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B47231-DCB6-4740-AF68-2D7BC9EA8043}">
  <ds:schemaRefs>
    <ds:schemaRef ds:uri="http://purl.org/dc/elements/1.1/"/>
    <ds:schemaRef ds:uri="http://schemas.microsoft.com/office/2006/documentManagement/types"/>
    <ds:schemaRef ds:uri="9e7345f5-23e2-40da-a527-d1432b04cf8d"/>
    <ds:schemaRef ds:uri="http://schemas.openxmlformats.org/package/2006/metadata/core-properties"/>
    <ds:schemaRef ds:uri="66eaf07b-c65c-473d-92a0-cd8f808fc83a"/>
    <ds:schemaRef ds:uri="06a0b0f5-ab3f-4382-8730-459fb424e421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AD3A777-9501-4A3C-B1CE-9F062D519C9C}">
  <ds:schemaRefs>
    <ds:schemaRef ds:uri="06a0b0f5-ab3f-4382-8730-459fb424e421"/>
    <ds:schemaRef ds:uri="66eaf07b-c65c-473d-92a0-cd8f808fc83a"/>
    <ds:schemaRef ds:uri="9e7345f5-23e2-40da-a527-d1432b04cf8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F90C8B3-D973-447D-885F-36B6C1CA91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704</Words>
  <Application>Microsoft Office PowerPoint</Application>
  <PresentationFormat>Custom</PresentationFormat>
  <Paragraphs>58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Reading Achievement Plans</vt:lpstr>
      <vt:lpstr>PowerPoint Presentation</vt:lpstr>
      <vt:lpstr>Ohio’s Language and Literacy Vision</vt:lpstr>
      <vt:lpstr>Reading Achievement Plans must include these sections: </vt:lpstr>
      <vt:lpstr>Culturally Responsive Practice</vt:lpstr>
      <vt:lpstr>Section 1: District Leadership Team Membership, Stakeholders, Development Process and Plan for Monitoring Implementation*</vt:lpstr>
      <vt:lpstr>Section 1, Part A: Leadership Team Membership and Stakeholders*</vt:lpstr>
      <vt:lpstr>Section 1, Part B: Developing, Monitoring, and Communicating the Reading Achievement Plan</vt:lpstr>
      <vt:lpstr>Section 2: Alignment Between Reading Achievement Plan and Overall Improvement and Equity Efforts*</vt:lpstr>
      <vt:lpstr>Section 3: Why a Reading Achievement Plan is Needed in District or Community School*</vt:lpstr>
      <vt:lpstr>Section 3, Part A: Relevant Learner Performance Data*</vt:lpstr>
      <vt:lpstr>Section 3, Part B: Internal and External Factors Contributing to Underachievement in Reading*</vt:lpstr>
      <vt:lpstr>Section 3, Part C: Root Cause Analysis</vt:lpstr>
      <vt:lpstr>Section 4: Measurable Learner Performance Goals and Adult Implementation Goals*</vt:lpstr>
      <vt:lpstr>Section 5: Action Plan Map(s) for Action Steps*</vt:lpstr>
      <vt:lpstr>@OHEducation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Eberly, Chad</dc:creator>
  <cp:lastModifiedBy>Clinton, Lm</cp:lastModifiedBy>
  <cp:revision>24</cp:revision>
  <dcterms:created xsi:type="dcterms:W3CDTF">2023-02-03T19:40:08Z</dcterms:created>
  <dcterms:modified xsi:type="dcterms:W3CDTF">2023-03-09T17:12:02Z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0x0101000F6BC4A516908D44B04DD851D72A7FB1</vt:lpwstr>
  </property>
  <property fmtid="{D5CDD505-2E9C-101B-9397-08002B2CF9AE}" pid="3" name="Order">
    <vt:r8>1824700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