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40"/>
  </p:notesMasterIdLst>
  <p:handoutMasterIdLst>
    <p:handoutMasterId r:id="rId41"/>
  </p:handoutMasterIdLst>
  <p:sldIdLst>
    <p:sldId id="256" r:id="rId3"/>
    <p:sldId id="267" r:id="rId4"/>
    <p:sldId id="319" r:id="rId5"/>
    <p:sldId id="291" r:id="rId6"/>
    <p:sldId id="263" r:id="rId7"/>
    <p:sldId id="280" r:id="rId8"/>
    <p:sldId id="271" r:id="rId9"/>
    <p:sldId id="322" r:id="rId10"/>
    <p:sldId id="323" r:id="rId11"/>
    <p:sldId id="313" r:id="rId12"/>
    <p:sldId id="260" r:id="rId13"/>
    <p:sldId id="287" r:id="rId14"/>
    <p:sldId id="277" r:id="rId15"/>
    <p:sldId id="278" r:id="rId16"/>
    <p:sldId id="324" r:id="rId17"/>
    <p:sldId id="346" r:id="rId18"/>
    <p:sldId id="347" r:id="rId19"/>
    <p:sldId id="343" r:id="rId20"/>
    <p:sldId id="345"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275" r:id="rId36"/>
    <p:sldId id="281" r:id="rId37"/>
    <p:sldId id="282" r:id="rId38"/>
    <p:sldId id="292"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C3F"/>
    <a:srgbClr val="6DABE4"/>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67750" autoAdjust="0"/>
  </p:normalViewPr>
  <p:slideViewPr>
    <p:cSldViewPr>
      <p:cViewPr>
        <p:scale>
          <a:sx n="60" d="100"/>
          <a:sy n="60" d="100"/>
        </p:scale>
        <p:origin x="-2107" y="-5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20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9"/>
          </a:xfrm>
          <a:prstGeom prst="rect">
            <a:avLst/>
          </a:prstGeom>
        </p:spPr>
        <p:txBody>
          <a:bodyPr vert="horz" lIns="95207" tIns="47604" rIns="95207" bIns="47604"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389"/>
          </a:xfrm>
          <a:prstGeom prst="rect">
            <a:avLst/>
          </a:prstGeom>
        </p:spPr>
        <p:txBody>
          <a:bodyPr vert="horz" lIns="95207" tIns="47604" rIns="95207" bIns="47604" rtlCol="0"/>
          <a:lstStyle>
            <a:lvl1pPr algn="r">
              <a:defRPr sz="1200"/>
            </a:lvl1pPr>
          </a:lstStyle>
          <a:p>
            <a:fld id="{7CFCA3CA-CFDE-4948-B999-CF8623B53B8E}" type="datetimeFigureOut">
              <a:rPr lang="en-US" smtClean="0"/>
              <a:t>2/26/2015</a:t>
            </a:fld>
            <a:endParaRPr lang="en-US"/>
          </a:p>
        </p:txBody>
      </p:sp>
      <p:sp>
        <p:nvSpPr>
          <p:cNvPr id="4" name="Footer Placeholder 3"/>
          <p:cNvSpPr>
            <a:spLocks noGrp="1"/>
          </p:cNvSpPr>
          <p:nvPr>
            <p:ph type="ftr" sz="quarter" idx="2"/>
          </p:nvPr>
        </p:nvSpPr>
        <p:spPr>
          <a:xfrm>
            <a:off x="0" y="9119172"/>
            <a:ext cx="3169920" cy="480389"/>
          </a:xfrm>
          <a:prstGeom prst="rect">
            <a:avLst/>
          </a:prstGeom>
        </p:spPr>
        <p:txBody>
          <a:bodyPr vert="horz" lIns="95207" tIns="47604" rIns="95207" bIns="47604"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172"/>
            <a:ext cx="3169920" cy="480389"/>
          </a:xfrm>
          <a:prstGeom prst="rect">
            <a:avLst/>
          </a:prstGeom>
        </p:spPr>
        <p:txBody>
          <a:bodyPr vert="horz" lIns="95207" tIns="47604" rIns="95207" bIns="47604" rtlCol="0" anchor="b"/>
          <a:lstStyle>
            <a:lvl1pPr algn="r">
              <a:defRPr sz="1200"/>
            </a:lvl1pPr>
          </a:lstStyle>
          <a:p>
            <a:fld id="{35DBFD43-91E1-4B86-A6D7-F94AEC71A2F8}" type="slidenum">
              <a:rPr lang="en-US" smtClean="0"/>
              <a:t>‹#›</a:t>
            </a:fld>
            <a:endParaRPr lang="en-US"/>
          </a:p>
        </p:txBody>
      </p:sp>
    </p:spTree>
    <p:extLst>
      <p:ext uri="{BB962C8B-B14F-4D97-AF65-F5344CB8AC3E}">
        <p14:creationId xmlns:p14="http://schemas.microsoft.com/office/powerpoint/2010/main" val="2784448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207" tIns="47604" rIns="95207" bIns="47604"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207" tIns="47604" rIns="95207" bIns="47604" rtlCol="0"/>
          <a:lstStyle>
            <a:lvl1pPr algn="r">
              <a:defRPr sz="1200"/>
            </a:lvl1pPr>
          </a:lstStyle>
          <a:p>
            <a:fld id="{AEFC1E00-E590-4AB7-8FE7-87A49DF27512}" type="datetimeFigureOut">
              <a:rPr lang="en-US" smtClean="0"/>
              <a:t>2/26/2015</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207" tIns="47604" rIns="95207" bIns="47604"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5207" tIns="47604" rIns="95207" bIns="476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5207" tIns="47604" rIns="95207" bIns="47604"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5207" tIns="47604" rIns="95207" bIns="47604" rtlCol="0" anchor="b"/>
          <a:lstStyle>
            <a:lvl1pPr algn="r">
              <a:defRPr sz="1200"/>
            </a:lvl1pPr>
          </a:lstStyle>
          <a:p>
            <a:fld id="{2F2BB126-EDEA-419C-981C-F4A4B897E4C8}" type="slidenum">
              <a:rPr lang="en-US" smtClean="0"/>
              <a:t>‹#›</a:t>
            </a:fld>
            <a:endParaRPr lang="en-US"/>
          </a:p>
        </p:txBody>
      </p:sp>
    </p:spTree>
    <p:extLst>
      <p:ext uri="{BB962C8B-B14F-4D97-AF65-F5344CB8AC3E}">
        <p14:creationId xmlns:p14="http://schemas.microsoft.com/office/powerpoint/2010/main" val="3732640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ces.ed.gov/programs/digest/d12/tables/dt12_126.asp"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ces.ed.gov/programs/digest/d12/tables/dt12_126.as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unityconnectors.ohio.gov/"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development.ohio.gov/bs/bs_oceip.htm"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sz="1100" dirty="0"/>
              <a:t>We have 1 million Ohioans without a high school diploma or GED. That number grows by 24,000 annually as current high school students continue to disconnect and disengage from school. In 2010, </a:t>
            </a:r>
            <a:r>
              <a:rPr lang="en-US" sz="1100" dirty="0">
                <a:hlinkClick r:id="rId3"/>
              </a:rPr>
              <a:t>Ohio had a dropout rate of 4.2 percent</a:t>
            </a:r>
            <a:r>
              <a:rPr lang="en-US" sz="1100" dirty="0"/>
              <a:t>. Which is above the national average of 3.4 percent (U.S. census data).</a:t>
            </a:r>
          </a:p>
          <a:p>
            <a:pPr defTabSz="952073">
              <a:defRPr/>
            </a:pPr>
            <a:endParaRPr lang="en-US" sz="1100" dirty="0"/>
          </a:p>
          <a:p>
            <a:pPr defTabSz="952073">
              <a:defRPr/>
            </a:pPr>
            <a:r>
              <a:rPr lang="en-US" sz="1100" dirty="0"/>
              <a:t>WHY:</a:t>
            </a:r>
          </a:p>
          <a:p>
            <a:pPr>
              <a:buFont typeface="Wingdings" pitchFamily="2" charset="2"/>
              <a:buChar char="§"/>
            </a:pPr>
            <a:r>
              <a:rPr lang="en-US" sz="1100" dirty="0"/>
              <a:t>Create relevance and purpose in the classroom</a:t>
            </a:r>
          </a:p>
          <a:p>
            <a:pPr>
              <a:buFont typeface="Wingdings" pitchFamily="2" charset="2"/>
              <a:buChar char="§"/>
            </a:pPr>
            <a:r>
              <a:rPr lang="en-US" sz="1100" dirty="0"/>
              <a:t>Identify career interests for making informed decisions, based on research and experiences; structured and supported environment for planning</a:t>
            </a:r>
          </a:p>
          <a:p>
            <a:pPr>
              <a:buFont typeface="Wingdings" pitchFamily="2" charset="2"/>
              <a:buChar char="§"/>
            </a:pPr>
            <a:r>
              <a:rPr lang="en-US" sz="1100" dirty="0"/>
              <a:t>Promote post-secondary options, access, and completion</a:t>
            </a:r>
          </a:p>
          <a:p>
            <a:pPr>
              <a:buFont typeface="Wingdings" pitchFamily="2" charset="2"/>
              <a:buChar char="§"/>
            </a:pPr>
            <a:r>
              <a:rPr lang="en-US" sz="1100" dirty="0"/>
              <a:t>Maintain engagement, focus, and motivation</a:t>
            </a:r>
          </a:p>
          <a:p>
            <a:pPr>
              <a:buFont typeface="Wingdings" pitchFamily="2" charset="2"/>
              <a:buChar char="§"/>
            </a:pPr>
            <a:endParaRPr lang="en-US" sz="1100" dirty="0"/>
          </a:p>
          <a:p>
            <a:pPr marL="178514" indent="-178514">
              <a:buFontTx/>
              <a:buChar char="-"/>
            </a:pPr>
            <a:r>
              <a:rPr lang="en-US" sz="1100" dirty="0"/>
              <a:t>Research shows that a consistent factor in the reason for students dropping out early in high school is a </a:t>
            </a:r>
            <a:r>
              <a:rPr lang="en-US" sz="1100" b="1" dirty="0"/>
              <a:t>lack of motivation due to the perceived irrelevance of school</a:t>
            </a:r>
            <a:r>
              <a:rPr lang="en-US" sz="1100" dirty="0"/>
              <a:t>.</a:t>
            </a:r>
          </a:p>
          <a:p>
            <a:pPr marL="178514" indent="-178514">
              <a:buFontTx/>
              <a:buChar char="-"/>
            </a:pPr>
            <a:r>
              <a:rPr lang="en-US" sz="1100" dirty="0"/>
              <a:t>Thus, students </a:t>
            </a:r>
            <a:r>
              <a:rPr lang="en-US" sz="1100" b="1" dirty="0"/>
              <a:t>aren’t seeing the connection </a:t>
            </a:r>
            <a:r>
              <a:rPr lang="en-US" sz="1100" dirty="0"/>
              <a:t>to what they are doing in the classroom and the purpose and relevance is has with the real world or world of work.</a:t>
            </a:r>
          </a:p>
          <a:p>
            <a:pPr marL="178514" indent="-178514">
              <a:buFontTx/>
              <a:buChar char="-"/>
            </a:pPr>
            <a:r>
              <a:rPr lang="en-US" sz="1100" dirty="0"/>
              <a:t>Career Connections is Ohio’s vehicle for </a:t>
            </a:r>
            <a:r>
              <a:rPr lang="en-US" sz="1100" b="1" dirty="0"/>
              <a:t>increase students’ awareness </a:t>
            </a:r>
            <a:r>
              <a:rPr lang="en-US" sz="1100" dirty="0"/>
              <a:t>of the connections between the classroom and their career pathways.</a:t>
            </a:r>
          </a:p>
          <a:p>
            <a:pPr marL="178514" indent="-178514">
              <a:buFontTx/>
              <a:buChar char="-"/>
            </a:pPr>
            <a:r>
              <a:rPr lang="en-US" sz="1100" dirty="0"/>
              <a:t>In order to do this we have to help them realize their career interests. Using tools to develop and increase their career maturity which will lead to more informed decision making.</a:t>
            </a:r>
          </a:p>
          <a:p>
            <a:pPr marL="178514" indent="-178514">
              <a:buFontTx/>
              <a:buChar char="-"/>
            </a:pPr>
            <a:r>
              <a:rPr lang="en-US" sz="1100" dirty="0"/>
              <a:t>We have to be sure that students are </a:t>
            </a:r>
            <a:r>
              <a:rPr lang="en-US" sz="1100" b="1" dirty="0"/>
              <a:t>making decisions based on data and information</a:t>
            </a:r>
            <a:r>
              <a:rPr lang="en-US" sz="1100" dirty="0"/>
              <a:t>. This means that they need experiences throughout high school so that they can determine not a specific career but a pathway. Students who enroll in college as undecided often times continue as undecided. They may not receive or seek out the support they need to make a decision about a major. Ultimately this increases the likelihood of them dropping out or accumulating unnecessary debt.</a:t>
            </a:r>
          </a:p>
        </p:txBody>
      </p:sp>
      <p:sp>
        <p:nvSpPr>
          <p:cNvPr id="4" name="Slide Number Placeholder 3"/>
          <p:cNvSpPr>
            <a:spLocks noGrp="1"/>
          </p:cNvSpPr>
          <p:nvPr>
            <p:ph type="sldNum" sz="quarter" idx="10"/>
          </p:nvPr>
        </p:nvSpPr>
        <p:spPr/>
        <p:txBody>
          <a:bodyPr/>
          <a:lstStyle/>
          <a:p>
            <a:fld id="{2F2BB126-EDEA-419C-981C-F4A4B897E4C8}" type="slidenum">
              <a:rPr lang="en-US" smtClean="0"/>
              <a:t>1</a:t>
            </a:fld>
            <a:endParaRPr lang="en-US"/>
          </a:p>
        </p:txBody>
      </p:sp>
    </p:spTree>
    <p:extLst>
      <p:ext uri="{BB962C8B-B14F-4D97-AF65-F5344CB8AC3E}">
        <p14:creationId xmlns:p14="http://schemas.microsoft.com/office/powerpoint/2010/main" val="19072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Beginning in</a:t>
            </a:r>
            <a:r>
              <a:rPr lang="en-US" baseline="0" dirty="0" smtClean="0"/>
              <a:t> the 2015-2016 school year each local board of education for city, local, exempted village and joint vocational school districts will adopt a policy on career advising that addresses each of the eight components in state law: </a:t>
            </a:r>
            <a:r>
              <a:rPr lang="en-US" dirty="0" smtClean="0"/>
              <a:t>http://codes.ohio.gov/orc/3313.6020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Policies must</a:t>
            </a:r>
            <a:r>
              <a:rPr lang="en-US" baseline="0" dirty="0" smtClean="0"/>
              <a:t> be sent to CareerConnections@education.ohio.gov by Sept 30,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overall themes fall into pathways, planning and learning.</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Linking learning to careers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Advising all students beginning in grade 6</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Identifying students at-risk of dropping out and developing student success plans accordingly</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Training for staff on pathways and online tools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Multiple pathways to earn a high school diploma</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Credit flex and other ways to earn both academic and career tech credit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Documentation of advising, available to student, parent, current and future schools the student may be enrolled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Supports and interventions needed for successful postsecondary transitions</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10</a:t>
            </a:fld>
            <a:endParaRPr lang="en-US"/>
          </a:p>
        </p:txBody>
      </p:sp>
    </p:spTree>
    <p:extLst>
      <p:ext uri="{BB962C8B-B14F-4D97-AF65-F5344CB8AC3E}">
        <p14:creationId xmlns:p14="http://schemas.microsoft.com/office/powerpoint/2010/main" val="265519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Everyday </a:t>
            </a:r>
            <a:r>
              <a:rPr lang="en-US" dirty="0"/>
              <a:t>students attend classes during their school days where they don’t see the relevance or application of what they are learning outside of the classroom. Coordinating with teachers, counselors and administrators across the state in regional work groups – ODE compiled sample strategies that are embedded in the standards for English language arts, mathematics, science and social studies.</a:t>
            </a:r>
          </a:p>
          <a:p>
            <a:pPr defTabSz="952073">
              <a:defRPr/>
            </a:pPr>
            <a:endParaRPr lang="en-US" dirty="0" smtClean="0"/>
          </a:p>
          <a:p>
            <a:pPr defTabSz="952073">
              <a:defRPr/>
            </a:pPr>
            <a:r>
              <a:rPr lang="en-US" dirty="0" smtClean="0"/>
              <a:t>An </a:t>
            </a:r>
            <a:r>
              <a:rPr lang="en-US" dirty="0"/>
              <a:t>example has been provided for you but you’ll find the strategies in their entirety on the ODE website – located on the content area webpage and the Career Connections webpage</a:t>
            </a:r>
            <a:r>
              <a:rPr lang="en-US" dirty="0" smtClean="0"/>
              <a:t>.</a:t>
            </a:r>
          </a:p>
          <a:p>
            <a:pPr defTabSz="952073">
              <a:defRPr/>
            </a:pPr>
            <a:endParaRPr lang="en-US" dirty="0" smtClean="0"/>
          </a:p>
          <a:p>
            <a:pPr defTabSz="952073">
              <a:defRPr/>
            </a:pPr>
            <a:r>
              <a:rPr lang="en-US" dirty="0" smtClean="0"/>
              <a:t>Video example from </a:t>
            </a:r>
            <a:r>
              <a:rPr lang="en-US" dirty="0" err="1" smtClean="0"/>
              <a:t>Edutopia</a:t>
            </a:r>
            <a:r>
              <a:rPr lang="en-US" dirty="0" smtClean="0"/>
              <a:t>:</a:t>
            </a:r>
          </a:p>
          <a:p>
            <a:pPr defTabSz="952073">
              <a:defRPr/>
            </a:pPr>
            <a:r>
              <a:rPr lang="en-US" dirty="0" smtClean="0"/>
              <a:t>http://youtu.be/7t30ZMX8uGw?list=PLGC_ueCYV2llcOeZMfqY_Vl3qBsS43Xl6</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11</a:t>
            </a:fld>
            <a:endParaRPr lang="en-US"/>
          </a:p>
        </p:txBody>
      </p:sp>
    </p:spTree>
    <p:extLst>
      <p:ext uri="{BB962C8B-B14F-4D97-AF65-F5344CB8AC3E}">
        <p14:creationId xmlns:p14="http://schemas.microsoft.com/office/powerpoint/2010/main" val="2062831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a:t>
            </a:r>
            <a:r>
              <a:rPr lang="en-US" baseline="0" dirty="0" smtClean="0"/>
              <a:t> cover page of the compiled document you’ll find on the Career Connections page – all strategies for grades K-12 and each of the four core content areas.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12</a:t>
            </a:fld>
            <a:endParaRPr lang="en-US"/>
          </a:p>
        </p:txBody>
      </p:sp>
    </p:spTree>
    <p:extLst>
      <p:ext uri="{BB962C8B-B14F-4D97-AF65-F5344CB8AC3E}">
        <p14:creationId xmlns:p14="http://schemas.microsoft.com/office/powerpoint/2010/main" val="341499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Embedded into the model</a:t>
            </a:r>
            <a:r>
              <a:rPr lang="en-US" baseline="0" dirty="0" smtClean="0"/>
              <a:t> curricula for ELA, Math, Science, Social Studies; </a:t>
            </a:r>
          </a:p>
          <a:p>
            <a:r>
              <a:rPr lang="en-US" baseline="0" dirty="0" smtClean="0"/>
              <a:t>The idea with the sample strategies is to show teachers how to extend what they are already doing in their classroom curriculum and make deliberate connections for students to the workplace. These connections are often obvious to educators, but unless we point them out to students it could be a missed opportunity to engage students and motivate their interests in the content.</a:t>
            </a:r>
          </a:p>
          <a:p>
            <a:endParaRPr lang="en-US" baseline="0" dirty="0" smtClean="0"/>
          </a:p>
          <a:p>
            <a:r>
              <a:rPr lang="en-US" dirty="0" smtClean="0"/>
              <a:t>The argument for the learning strategies</a:t>
            </a:r>
            <a:r>
              <a:rPr lang="en-US" baseline="0" dirty="0" smtClean="0"/>
              <a:t> is that it’s not asking teachers to do anything differently – it’s the same curriculum. But it’s being intentional about how students see the relevance of the content and learning expectations. When we consider the competing initiatives such as 3</a:t>
            </a:r>
            <a:r>
              <a:rPr lang="en-US" baseline="30000" dirty="0" smtClean="0"/>
              <a:t>rd</a:t>
            </a:r>
            <a:r>
              <a:rPr lang="en-US" baseline="0" dirty="0" smtClean="0"/>
              <a:t> grade reading guarantee and evaluation systems – it has to be recognized that career connections is supporting the same outcomes. Preparing students to be successful through higher education and careers.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13</a:t>
            </a:fld>
            <a:endParaRPr lang="en-US"/>
          </a:p>
        </p:txBody>
      </p:sp>
    </p:spTree>
    <p:extLst>
      <p:ext uri="{BB962C8B-B14F-4D97-AF65-F5344CB8AC3E}">
        <p14:creationId xmlns:p14="http://schemas.microsoft.com/office/powerpoint/2010/main" val="282006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dirty="0"/>
              <a:t>Guides for teachers and counselors, parents and community members provide ideas for creating career connections across their respective reach. For example, if you lead advisory periods or coordinate events for students – the guide includes reflective questions to guide conversations and topics for presenters or students when interviewing professionals. Parents can discuss careers at home and help students think about their futures. Community and business members can partner with schools to offer students opportunities for learning more about the workplace and jobs in their region.</a:t>
            </a:r>
          </a:p>
        </p:txBody>
      </p:sp>
      <p:sp>
        <p:nvSpPr>
          <p:cNvPr id="4" name="Slide Number Placeholder 3"/>
          <p:cNvSpPr>
            <a:spLocks noGrp="1"/>
          </p:cNvSpPr>
          <p:nvPr>
            <p:ph type="sldNum" sz="quarter" idx="10"/>
          </p:nvPr>
        </p:nvSpPr>
        <p:spPr/>
        <p:txBody>
          <a:bodyPr/>
          <a:lstStyle/>
          <a:p>
            <a:fld id="{2F2BB126-EDEA-419C-981C-F4A4B897E4C8}" type="slidenum">
              <a:rPr lang="en-US" smtClean="0"/>
              <a:t>14</a:t>
            </a:fld>
            <a:endParaRPr lang="en-US"/>
          </a:p>
        </p:txBody>
      </p:sp>
    </p:spTree>
    <p:extLst>
      <p:ext uri="{BB962C8B-B14F-4D97-AF65-F5344CB8AC3E}">
        <p14:creationId xmlns:p14="http://schemas.microsoft.com/office/powerpoint/2010/main" val="4143069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Ohio</a:t>
            </a:r>
            <a:r>
              <a:rPr lang="en-US" baseline="0" dirty="0" smtClean="0"/>
              <a:t> policies mention the importance and role of pathways – college credit plus for postsecondary pathways; graduation requirements for pathways to earn a high school diploma and career advising for career pathways to explore options and begin planning for the </a:t>
            </a:r>
            <a:r>
              <a:rPr lang="en-US" baseline="0" dirty="0" smtClean="0"/>
              <a:t>future.</a:t>
            </a:r>
            <a:endParaRPr lang="en-US" baseline="0" dirty="0" smtClean="0"/>
          </a:p>
          <a:p>
            <a:endParaRPr lang="en-US" baseline="0" dirty="0" smtClean="0"/>
          </a:p>
          <a:p>
            <a:r>
              <a:rPr lang="en-US" baseline="0" dirty="0" smtClean="0"/>
              <a:t>ODE, in partnership with OBR, OMJ and OWT, has developed sample pathways that can be adapted and customized to district, school or individual students.</a:t>
            </a:r>
          </a:p>
          <a:p>
            <a:endParaRPr lang="en-US" baseline="0" dirty="0" smtClean="0"/>
          </a:p>
          <a:p>
            <a:r>
              <a:rPr lang="en-US" baseline="0" dirty="0" smtClean="0"/>
              <a:t>These pathways represent a continuum of education and training and occupation – showing various “on and off ramps” that an individual can pursue based upon personal aspiration and commitment levels. While it’s important to be prepared, these examples recognize credentials that may be earned beginning in high school and reflect more of a “stackable” approach where education and training are ongoing, life-long ventures</a:t>
            </a:r>
            <a:r>
              <a:rPr lang="en-US" baseline="0" dirty="0" smtClean="0"/>
              <a:t>.</a:t>
            </a:r>
          </a:p>
          <a:p>
            <a:endParaRPr lang="en-US" baseline="0" dirty="0" smtClean="0"/>
          </a:p>
          <a:p>
            <a:r>
              <a:rPr lang="en-US" baseline="0" dirty="0" smtClean="0"/>
              <a:t>Video resource, Success in the New Economy: </a:t>
            </a:r>
            <a:r>
              <a:rPr lang="en-US" sz="1200" b="0" i="0" kern="1200" dirty="0" smtClean="0">
                <a:solidFill>
                  <a:schemeClr val="tx1"/>
                </a:solidFill>
                <a:effectLst/>
                <a:latin typeface="+mn-lt"/>
                <a:ea typeface="+mn-ea"/>
                <a:cs typeface="+mn-cs"/>
              </a:rPr>
              <a:t>https://vimeo.com/67277269 </a:t>
            </a:r>
            <a:endParaRPr lang="en-US" i="0" baseline="0" dirty="0" smtClean="0"/>
          </a:p>
          <a:p>
            <a:r>
              <a:rPr lang="en-US" baseline="0" dirty="0" smtClean="0"/>
              <a:t>This video provides a great overview for why career exploration and planning is necessary. Knowing about what options are available and evaluating those options against interest and skill support informed decisions. It’s a great backdrop for the career pathways and helping to reinforce the role that career information such as “in-demand” jobs has in planning. Take note of the 1:2:7 ratio…great transition to the next slide. Think Dentist (1): Hygienist (2): Assistant and other office staff (7).</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15</a:t>
            </a:fld>
            <a:endParaRPr lang="en-US"/>
          </a:p>
        </p:txBody>
      </p:sp>
    </p:spTree>
    <p:extLst>
      <p:ext uri="{BB962C8B-B14F-4D97-AF65-F5344CB8AC3E}">
        <p14:creationId xmlns:p14="http://schemas.microsoft.com/office/powerpoint/2010/main" val="3061540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dental pathway demonstrates how a student may begin, if ready, as early as grade 7. Grade 7 is when, in Ohio, students may begin exploring or “trying on” various career pathways through middle grades career tech courses. As apart of Ohio’s goal with expanding career tech and offering options earlier – there are now more options for students to participate in these courses in middle grades.</a:t>
            </a:r>
          </a:p>
          <a:p>
            <a:endParaRPr lang="en-US" baseline="0" dirty="0" smtClean="0"/>
          </a:p>
          <a:p>
            <a:r>
              <a:rPr lang="en-US" baseline="0" dirty="0" smtClean="0"/>
              <a:t>The first occupation in this sample is dental assistant – note that dental assisting is a one-year certificate program. It’s an industry recognized credential that’s also aligned to an in-demand job in Ohio (indicated with the “orange thumbs up”). These in-demand occupations have been identified as high growth, high wage and high annual openings across the state. The importance in identifying them and sharing the information with students and families is so we build awareness of where Ohio’s economy is in greatest need but also where there are opportunities for employment in Ohio.</a:t>
            </a:r>
          </a:p>
          <a:p>
            <a:endParaRPr lang="en-US" baseline="0" dirty="0" smtClean="0"/>
          </a:p>
          <a:p>
            <a:r>
              <a:rPr lang="en-US" baseline="0" dirty="0" smtClean="0"/>
              <a:t>Along the continuum you’ll see dental hygienist and dentists. The idea within these occupations is to demonstrate a potential pathway an individual may progress through within a particular field. While this isn’t always a linear process, it shows one possible route with related occupations with progressive education and training requirements.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16</a:t>
            </a:fld>
            <a:endParaRPr lang="en-US"/>
          </a:p>
        </p:txBody>
      </p:sp>
    </p:spTree>
    <p:extLst>
      <p:ext uri="{BB962C8B-B14F-4D97-AF65-F5344CB8AC3E}">
        <p14:creationId xmlns:p14="http://schemas.microsoft.com/office/powerpoint/2010/main" val="386286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page of the career</a:t>
            </a:r>
            <a:r>
              <a:rPr lang="en-US" baseline="0" dirty="0" smtClean="0"/>
              <a:t> pathway samples provides one scenario of courses involved in the related area of study. Highlighted in the table are opportunities for college credit, career tech and required versus elective courses. These models will vary upon local school offerings but helps students and families realize what the academic and technical demand might be along this pathway. Whether the student is scheduling high school courses or projecting what they might do after high school these examples provide context for what types of courses will be most important according to the types of skills and knowledge in the career field.</a:t>
            </a:r>
          </a:p>
          <a:p>
            <a:endParaRPr lang="en-US" baseline="0" dirty="0" smtClean="0"/>
          </a:p>
          <a:p>
            <a:r>
              <a:rPr lang="en-US" baseline="0" dirty="0" smtClean="0"/>
              <a:t>These samples begin as early as grade 7 and span up to two years of postsecondary. These are not exhaustive and represent just one example of related coursework.</a:t>
            </a:r>
          </a:p>
          <a:p>
            <a:endParaRPr lang="en-US" baseline="0" dirty="0" smtClean="0"/>
          </a:p>
          <a:p>
            <a:r>
              <a:rPr lang="en-US" baseline="0" dirty="0" smtClean="0"/>
              <a:t>Where do we make the connection – this data was compiled using OhioMeansJobs.com. </a:t>
            </a:r>
            <a:r>
              <a:rPr lang="en-US" baseline="0" dirty="0" err="1" smtClean="0"/>
              <a:t>OhioMeansJobs</a:t>
            </a:r>
            <a:r>
              <a:rPr lang="en-US" baseline="0" dirty="0" smtClean="0"/>
              <a:t> is the dynamic tool students and teachers can begin using to explore career interests, in-demand jobs, Ohio schools and programs and more.</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17</a:t>
            </a:fld>
            <a:endParaRPr lang="en-US"/>
          </a:p>
        </p:txBody>
      </p:sp>
    </p:spTree>
    <p:extLst>
      <p:ext uri="{BB962C8B-B14F-4D97-AF65-F5344CB8AC3E}">
        <p14:creationId xmlns:p14="http://schemas.microsoft.com/office/powerpoint/2010/main" val="324505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new no-cost resource was launched Fall 2014. It’s a resources available to all Ohioans and development is overseen by the Ohio Department of Education.</a:t>
            </a:r>
          </a:p>
          <a:p>
            <a:endParaRPr lang="en-US" baseline="0" dirty="0" smtClean="0"/>
          </a:p>
          <a:p>
            <a:r>
              <a:rPr lang="en-US" baseline="0" dirty="0" smtClean="0"/>
              <a:t>The concept for OMJ K-12 is to serve as an online career planning system that allows students to explore their career interests with inventories, research career options, and evaluate education and training programs.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All users begin at www.OhioMeansJobs.com; to access the K-12 portal click “Individuals” and the K-12</a:t>
            </a:r>
            <a:r>
              <a:rPr lang="en-US" baseline="0" dirty="0" smtClean="0">
                <a:latin typeface="Arial" panose="020B0604020202020204" pitchFamily="34" charset="0"/>
                <a:cs typeface="Arial" panose="020B0604020202020204" pitchFamily="34" charset="0"/>
              </a:rPr>
              <a:t> icon from the next page. You can also access the portal directly at: https://jobseeker.k-12.ohiomeansjobs.monster.com/seeker.aspx</a:t>
            </a:r>
            <a:endParaRPr lang="en-US"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a:cs typeface="Arial"/>
              </a:rPr>
              <a:t>NOTE: icons shown on this page are only for adult job seekers and are not connected to the </a:t>
            </a:r>
            <a:r>
              <a:rPr lang="en-US" sz="1200" dirty="0" err="1" smtClean="0">
                <a:solidFill>
                  <a:schemeClr val="bg1"/>
                </a:solidFill>
                <a:latin typeface="Arial"/>
                <a:cs typeface="Arial"/>
              </a:rPr>
              <a:t>OhioMeansJobs</a:t>
            </a:r>
            <a:r>
              <a:rPr lang="en-US" sz="1200" dirty="0" smtClean="0">
                <a:solidFill>
                  <a:schemeClr val="bg1"/>
                </a:solidFill>
                <a:latin typeface="Arial"/>
                <a:cs typeface="Arial"/>
              </a:rPr>
              <a:t> K-12 portal.</a:t>
            </a:r>
          </a:p>
        </p:txBody>
      </p:sp>
      <p:sp>
        <p:nvSpPr>
          <p:cNvPr id="4" name="Slide Number Placeholder 3"/>
          <p:cNvSpPr>
            <a:spLocks noGrp="1"/>
          </p:cNvSpPr>
          <p:nvPr>
            <p:ph type="sldNum" sz="quarter" idx="10"/>
          </p:nvPr>
        </p:nvSpPr>
        <p:spPr/>
        <p:txBody>
          <a:bodyPr/>
          <a:lstStyle/>
          <a:p>
            <a:fld id="{86C5A3FC-6D86-4C0A-AF04-9C1740624E07}" type="slidenum">
              <a:rPr lang="en-US" smtClean="0"/>
              <a:t>18</a:t>
            </a:fld>
            <a:endParaRPr lang="en-US"/>
          </a:p>
        </p:txBody>
      </p:sp>
    </p:spTree>
    <p:extLst>
      <p:ext uri="{BB962C8B-B14F-4D97-AF65-F5344CB8AC3E}">
        <p14:creationId xmlns:p14="http://schemas.microsoft.com/office/powerpoint/2010/main" val="296395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All users will be directed to OhioMeansJobs.com and then instructed</a:t>
            </a:r>
            <a:r>
              <a:rPr lang="en-US" baseline="0" dirty="0" smtClean="0">
                <a:latin typeface="Arial" panose="020B0604020202020204" pitchFamily="34" charset="0"/>
                <a:cs typeface="Arial" panose="020B0604020202020204" pitchFamily="34" charset="0"/>
              </a:rPr>
              <a:t> to choose K-12 (cardinal with the grad cap “OWEN”) to get started with OMJ K-12</a:t>
            </a:r>
            <a:r>
              <a:rPr lang="en-US" baseline="0" dirty="0" smtClean="0">
                <a:latin typeface="Arial" panose="020B0604020202020204" pitchFamily="34" charset="0"/>
                <a:cs typeface="Arial" panose="020B0604020202020204" pitchFamily="34" charset="0"/>
              </a:rPr>
              <a:t>.</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Note: OMJ is a hub for all members of the community – adult job seekers, veterans, employers, K-12 students and a new portal for higher education students (in development).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19</a:t>
            </a:fld>
            <a:endParaRPr lang="en-US"/>
          </a:p>
        </p:txBody>
      </p:sp>
    </p:spTree>
    <p:extLst>
      <p:ext uri="{BB962C8B-B14F-4D97-AF65-F5344CB8AC3E}">
        <p14:creationId xmlns:p14="http://schemas.microsoft.com/office/powerpoint/2010/main" val="296395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sz="1000" dirty="0"/>
              <a:t>We have 1 million Ohioans without a high school diploma or GED. That number grows by 24,000 annually as current high school students continue to disconnect and disengage from school. In 2010, </a:t>
            </a:r>
            <a:r>
              <a:rPr lang="en-US" sz="1000" dirty="0">
                <a:hlinkClick r:id="rId3"/>
              </a:rPr>
              <a:t>Ohio had a dropout rate of 4.2 percent</a:t>
            </a:r>
            <a:r>
              <a:rPr lang="en-US" sz="1000" dirty="0"/>
              <a:t>. Which is above the national average of 3.4 percent (U.S. census data).</a:t>
            </a:r>
          </a:p>
          <a:p>
            <a:pPr defTabSz="952073">
              <a:defRPr/>
            </a:pPr>
            <a:endParaRPr lang="en-US" sz="1000" dirty="0"/>
          </a:p>
          <a:p>
            <a:pPr defTabSz="952073">
              <a:defRPr/>
            </a:pPr>
            <a:r>
              <a:rPr lang="en-US" sz="1000" dirty="0"/>
              <a:t>WHY:</a:t>
            </a:r>
          </a:p>
          <a:p>
            <a:pPr>
              <a:buFont typeface="Wingdings" pitchFamily="2" charset="2"/>
              <a:buChar char="§"/>
            </a:pPr>
            <a:r>
              <a:rPr lang="en-US" sz="1000" dirty="0"/>
              <a:t>Create relevance and purpose in the classroom</a:t>
            </a:r>
          </a:p>
          <a:p>
            <a:pPr>
              <a:buFont typeface="Wingdings" pitchFamily="2" charset="2"/>
              <a:buChar char="§"/>
            </a:pPr>
            <a:r>
              <a:rPr lang="en-US" sz="1000" dirty="0"/>
              <a:t>Identify career interests for making informed decisions, based on research and experiences; structured and supported environment for planning</a:t>
            </a:r>
          </a:p>
          <a:p>
            <a:pPr>
              <a:buFont typeface="Wingdings" pitchFamily="2" charset="2"/>
              <a:buChar char="§"/>
            </a:pPr>
            <a:r>
              <a:rPr lang="en-US" sz="1000" dirty="0"/>
              <a:t>Promote post-secondary options, access, and completion</a:t>
            </a:r>
          </a:p>
          <a:p>
            <a:pPr>
              <a:buFont typeface="Wingdings" pitchFamily="2" charset="2"/>
              <a:buChar char="§"/>
            </a:pPr>
            <a:r>
              <a:rPr lang="en-US" sz="1000" dirty="0"/>
              <a:t>Maintain engagement, focus, and motivation</a:t>
            </a:r>
          </a:p>
          <a:p>
            <a:pPr>
              <a:buFont typeface="Wingdings" pitchFamily="2" charset="2"/>
              <a:buChar char="§"/>
            </a:pPr>
            <a:endParaRPr lang="en-US" sz="1000" dirty="0"/>
          </a:p>
          <a:p>
            <a:pPr marL="178514" indent="-178514">
              <a:buFontTx/>
              <a:buChar char="-"/>
            </a:pPr>
            <a:r>
              <a:rPr lang="en-US" sz="1000" dirty="0"/>
              <a:t>Research shows that a consistent factor in the reason for students dropping out early in high school is a </a:t>
            </a:r>
            <a:r>
              <a:rPr lang="en-US" sz="1000" b="1" dirty="0"/>
              <a:t>lack of motivation due to the perceived irrelevance of school</a:t>
            </a:r>
            <a:r>
              <a:rPr lang="en-US" sz="1000" dirty="0"/>
              <a:t>.</a:t>
            </a:r>
          </a:p>
          <a:p>
            <a:pPr marL="178514" indent="-178514">
              <a:buFontTx/>
              <a:buChar char="-"/>
            </a:pPr>
            <a:r>
              <a:rPr lang="en-US" sz="1000" dirty="0"/>
              <a:t>Thus, students </a:t>
            </a:r>
            <a:r>
              <a:rPr lang="en-US" sz="1000" b="1" dirty="0"/>
              <a:t>aren’t seeing the connection </a:t>
            </a:r>
            <a:r>
              <a:rPr lang="en-US" sz="1000" dirty="0"/>
              <a:t>to what they are doing in the classroom and the purpose and relevance is has with the real world or world of work.</a:t>
            </a:r>
          </a:p>
          <a:p>
            <a:pPr marL="178514" indent="-178514">
              <a:buFontTx/>
              <a:buChar char="-"/>
            </a:pPr>
            <a:r>
              <a:rPr lang="en-US" sz="1000" dirty="0"/>
              <a:t>Career Connections is Ohio’s vehicle for </a:t>
            </a:r>
            <a:r>
              <a:rPr lang="en-US" sz="1000" b="1" dirty="0"/>
              <a:t>increase students’ awareness </a:t>
            </a:r>
            <a:r>
              <a:rPr lang="en-US" sz="1000" dirty="0"/>
              <a:t>of the connections between the classroom and their career pathways.</a:t>
            </a:r>
          </a:p>
          <a:p>
            <a:pPr marL="178514" indent="-178514">
              <a:buFontTx/>
              <a:buChar char="-"/>
            </a:pPr>
            <a:r>
              <a:rPr lang="en-US" sz="1000" dirty="0"/>
              <a:t>In order to do this we have to help them realize their career interests. Using tools to develop and increase their career maturity which will lead to more informed decision making.</a:t>
            </a:r>
          </a:p>
          <a:p>
            <a:pPr marL="178514" indent="-178514">
              <a:buFontTx/>
              <a:buChar char="-"/>
            </a:pPr>
            <a:r>
              <a:rPr lang="en-US" sz="1000" dirty="0"/>
              <a:t>We have to be sure that students are </a:t>
            </a:r>
            <a:r>
              <a:rPr lang="en-US" sz="1000" b="1" dirty="0"/>
              <a:t>making decisions based on data and information</a:t>
            </a:r>
            <a:r>
              <a:rPr lang="en-US" sz="1000" dirty="0"/>
              <a:t>. This means that they need experiences throughout high school so that they can determine not a specific career but a pathway. Students who enroll in college as undecided often times continue as undecided. They may not receive or seek out the support they need to make a decision about a major. Ultimately this increases the likelihood of them dropping out or accumulating unnecessary debt.</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2</a:t>
            </a:fld>
            <a:endParaRPr lang="en-US"/>
          </a:p>
        </p:txBody>
      </p:sp>
    </p:spTree>
    <p:extLst>
      <p:ext uri="{BB962C8B-B14F-4D97-AF65-F5344CB8AC3E}">
        <p14:creationId xmlns:p14="http://schemas.microsoft.com/office/powerpoint/2010/main" val="680546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1696">
              <a:defRPr/>
            </a:pPr>
            <a:r>
              <a:rPr lang="en-US" dirty="0" smtClean="0">
                <a:latin typeface="Arial" panose="020B0604020202020204" pitchFamily="34" charset="0"/>
                <a:cs typeface="Arial" panose="020B0604020202020204" pitchFamily="34" charset="0"/>
              </a:rPr>
              <a:t>The online guide, “First Up” will guide students step by step through the registration, career exploration and planning process as well as help keep track of their progress. The first step is registration which has been customized to meet the needs of students, teachers and parents. While this feature follows a sequence, it</a:t>
            </a:r>
            <a:r>
              <a:rPr lang="en-US" baseline="0" dirty="0" smtClean="0">
                <a:latin typeface="Arial" panose="020B0604020202020204" pitchFamily="34" charset="0"/>
                <a:cs typeface="Arial" panose="020B0604020202020204" pitchFamily="34" charset="0"/>
              </a:rPr>
              <a:t> also allows students to begin with the resources that meet their immediate needs. If a student would rather just to #4 and begin a budget, they don’t have to go through #1-3 prior to doing so.</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F2BB126-EDEA-419C-981C-F4A4B897E4C8}" type="slidenum">
              <a:rPr lang="en-US" smtClean="0"/>
              <a:t>20</a:t>
            </a:fld>
            <a:endParaRPr lang="en-US"/>
          </a:p>
        </p:txBody>
      </p:sp>
    </p:spTree>
    <p:extLst>
      <p:ext uri="{BB962C8B-B14F-4D97-AF65-F5344CB8AC3E}">
        <p14:creationId xmlns:p14="http://schemas.microsoft.com/office/powerpoint/2010/main" val="2200291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1696">
              <a:defRPr/>
            </a:pPr>
            <a:r>
              <a:rPr lang="en-US" dirty="0">
                <a:latin typeface="Arial" panose="020B0604020202020204" pitchFamily="34" charset="0"/>
                <a:cs typeface="Arial" panose="020B0604020202020204" pitchFamily="34" charset="0"/>
              </a:rPr>
              <a:t>The online guide, “First Up” will steer students step by step through the registration, career exploration and planning process as well as help keep track of their progress.   The first step is registration which has been customized to meet the needs of students, teachers and parents.</a:t>
            </a:r>
          </a:p>
          <a:p>
            <a:pPr marL="0" lvl="1" defTabSz="941696">
              <a:defRP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accounts are synchronized among the OhioMeansJobs database and the Monster database which will allow users to move seamlessly through the many tools available – it will also prevent multiple accounts from being created for one user email account.</a:t>
            </a:r>
          </a:p>
        </p:txBody>
      </p:sp>
      <p:sp>
        <p:nvSpPr>
          <p:cNvPr id="4" name="Slide Number Placeholder 3"/>
          <p:cNvSpPr>
            <a:spLocks noGrp="1"/>
          </p:cNvSpPr>
          <p:nvPr>
            <p:ph type="sldNum" sz="quarter" idx="10"/>
          </p:nvPr>
        </p:nvSpPr>
        <p:spPr/>
        <p:txBody>
          <a:bodyPr/>
          <a:lstStyle/>
          <a:p>
            <a:fld id="{86C5A3FC-6D86-4C0A-AF04-9C1740624E07}" type="slidenum">
              <a:rPr lang="en-US" smtClean="0"/>
              <a:t>21</a:t>
            </a:fld>
            <a:endParaRPr lang="en-US"/>
          </a:p>
        </p:txBody>
      </p:sp>
    </p:spTree>
    <p:extLst>
      <p:ext uri="{BB962C8B-B14F-4D97-AF65-F5344CB8AC3E}">
        <p14:creationId xmlns:p14="http://schemas.microsoft.com/office/powerpoint/2010/main" val="395627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After registration,</a:t>
            </a:r>
            <a:r>
              <a:rPr lang="en-US" baseline="0" dirty="0" smtClean="0">
                <a:latin typeface="Arial" panose="020B0604020202020204" pitchFamily="34" charset="0"/>
                <a:cs typeface="Arial" panose="020B0604020202020204" pitchFamily="34" charset="0"/>
              </a:rPr>
              <a:t> the second step is exploring career interests which will prompt students to complete a brief interest survey to identify which industries line up most closely with their interests.  From there, students can explore which occupations are part of those industries.  There will also be information available on which occupations are in-demand for each industry.  In-demand occupations are selected by meeting a minimum requirement for annual growth rate, number of open positions and salary/wages.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Career Cluster Inventory – currently available in OCIS</a:t>
            </a:r>
          </a:p>
          <a:p>
            <a:r>
              <a:rPr lang="en-US" baseline="0" dirty="0" smtClean="0">
                <a:latin typeface="Arial" panose="020B0604020202020204" pitchFamily="34" charset="0"/>
                <a:cs typeface="Arial" panose="020B0604020202020204" pitchFamily="34" charset="0"/>
              </a:rPr>
              <a:t>Interest Profiler – O*NET tool, abbreviated version customized for OMJ</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22</a:t>
            </a:fld>
            <a:endParaRPr lang="en-US"/>
          </a:p>
        </p:txBody>
      </p:sp>
    </p:spTree>
    <p:extLst>
      <p:ext uri="{BB962C8B-B14F-4D97-AF65-F5344CB8AC3E}">
        <p14:creationId xmlns:p14="http://schemas.microsoft.com/office/powerpoint/2010/main" val="2113175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After registration,</a:t>
            </a:r>
            <a:r>
              <a:rPr lang="en-US" baseline="0" dirty="0" smtClean="0">
                <a:latin typeface="Arial" panose="020B0604020202020204" pitchFamily="34" charset="0"/>
                <a:cs typeface="Arial" panose="020B0604020202020204" pitchFamily="34" charset="0"/>
              </a:rPr>
              <a:t> the second step is exploring career interests which will prompt students to complete a brief interest survey to identify which industries line up most closely with their interests.  From there, students can explore which occupations are part of those industries.  There will also be information available on which occupations are in-demand for each industry.  In-demand occupations are selected by meeting a minimum requirement for annual growth rate, number of open positions and salary/wages.</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Career Cluster Inventory – currently available in OCIS</a:t>
            </a:r>
          </a:p>
          <a:p>
            <a:r>
              <a:rPr lang="en-US" baseline="0" dirty="0" smtClean="0">
                <a:latin typeface="Arial" panose="020B0604020202020204" pitchFamily="34" charset="0"/>
                <a:cs typeface="Arial" panose="020B0604020202020204" pitchFamily="34" charset="0"/>
              </a:rPr>
              <a:t>Interest Profiler – O*NET tool, abbreviated version customized for OMJ</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23</a:t>
            </a:fld>
            <a:endParaRPr lang="en-US"/>
          </a:p>
        </p:txBody>
      </p:sp>
    </p:spTree>
    <p:extLst>
      <p:ext uri="{BB962C8B-B14F-4D97-AF65-F5344CB8AC3E}">
        <p14:creationId xmlns:p14="http://schemas.microsoft.com/office/powerpoint/2010/main" val="2113175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OMJ K-12 will offer</a:t>
            </a:r>
            <a:r>
              <a:rPr lang="en-US" baseline="0" dirty="0" smtClean="0"/>
              <a:t> seamless access to national and state labor market information – including career profiles, wages and trend data and education and training opportunities.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24</a:t>
            </a:fld>
            <a:endParaRPr lang="en-US"/>
          </a:p>
        </p:txBody>
      </p:sp>
    </p:spTree>
    <p:extLst>
      <p:ext uri="{BB962C8B-B14F-4D97-AF65-F5344CB8AC3E}">
        <p14:creationId xmlns:p14="http://schemas.microsoft.com/office/powerpoint/2010/main" val="1990653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occupation offers</a:t>
            </a:r>
            <a:r>
              <a:rPr lang="en-US" baseline="0" dirty="0" smtClean="0"/>
              <a:t> an embedded link for immediately viewing what programs and schools provide pathways that support getting a job in this field.</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25</a:t>
            </a:fld>
            <a:endParaRPr lang="en-US"/>
          </a:p>
        </p:txBody>
      </p:sp>
    </p:spTree>
    <p:extLst>
      <p:ext uri="{BB962C8B-B14F-4D97-AF65-F5344CB8AC3E}">
        <p14:creationId xmlns:p14="http://schemas.microsoft.com/office/powerpoint/2010/main" val="2437205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occupation offers</a:t>
            </a:r>
            <a:r>
              <a:rPr lang="en-US" baseline="0" dirty="0" smtClean="0"/>
              <a:t> an embedded link for immediately viewing what programs and schools provide pathways that support getting a job in this field.</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26</a:t>
            </a:fld>
            <a:endParaRPr lang="en-US"/>
          </a:p>
        </p:txBody>
      </p:sp>
    </p:spTree>
    <p:extLst>
      <p:ext uri="{BB962C8B-B14F-4D97-AF65-F5344CB8AC3E}">
        <p14:creationId xmlns:p14="http://schemas.microsoft.com/office/powerpoint/2010/main" val="2437205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After career exploration,</a:t>
            </a:r>
            <a:r>
              <a:rPr lang="en-US" baseline="0" dirty="0" smtClean="0">
                <a:latin typeface="Arial" panose="020B0604020202020204" pitchFamily="34" charset="0"/>
                <a:cs typeface="Arial" panose="020B0604020202020204" pitchFamily="34" charset="0"/>
              </a:rPr>
              <a:t> the third step is finding a target salary by using the budget calculator tool.  This tool will prompt students to estimate living expenses and enter the information to identify the minimum salary required to cover their projected expenses.  This information will also be helpful in deciding which occupation(s) students want to pursue as a career.   The process of determining a target salary will also be helpful for students to give them an increased understanding of what types of expenses they can anticipate when they eventually live on their own.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27</a:t>
            </a:fld>
            <a:endParaRPr lang="en-US"/>
          </a:p>
        </p:txBody>
      </p:sp>
    </p:spTree>
    <p:extLst>
      <p:ext uri="{BB962C8B-B14F-4D97-AF65-F5344CB8AC3E}">
        <p14:creationId xmlns:p14="http://schemas.microsoft.com/office/powerpoint/2010/main" val="3135902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dirty="0" smtClean="0">
                <a:latin typeface="Arial" panose="020B0604020202020204" pitchFamily="34" charset="0"/>
                <a:cs typeface="Arial" panose="020B0604020202020204" pitchFamily="34" charset="0"/>
              </a:rPr>
              <a:t>After target salary,</a:t>
            </a:r>
            <a:r>
              <a:rPr lang="en-US" baseline="0" dirty="0" smtClean="0">
                <a:latin typeface="Arial" panose="020B0604020202020204" pitchFamily="34" charset="0"/>
                <a:cs typeface="Arial" panose="020B0604020202020204" pitchFamily="34" charset="0"/>
              </a:rPr>
              <a:t> the fourth step is launching a career plan by using the career planning tool.  This tool will prompt students with recommended activities to develop their career plan like researching what type of training/education will be needed to qualify for the different occupations.  The tool will also recommend looking into different education/training programs and schools as well as possible scholarships, programs and financial aid for which students may be eligible to fund their training/education expenses. The calendar feature allows students to save tasks with deadlines and track their progress carrying out their career plans.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86C5A3FC-6D86-4C0A-AF04-9C1740624E07}" type="slidenum">
              <a:rPr lang="en-US" smtClean="0"/>
              <a:t>28</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baseline="0" dirty="0" smtClean="0">
                <a:latin typeface="Arial" panose="020B0604020202020204" pitchFamily="34" charset="0"/>
                <a:cs typeface="Arial" panose="020B0604020202020204" pitchFamily="34" charset="0"/>
              </a:rPr>
              <a:t>The online training center offers study guides and practice tests for college and career readiness.  Students can prepare for college entrance exams like the ACT, PSAT and SAT or prepare for many career-based tests for their Commercial Driver’s License, Emergency Medical Technician certification or Real Estate License, etc.</a:t>
            </a:r>
          </a:p>
          <a:p>
            <a:pPr defTabSz="941696">
              <a:defRPr/>
            </a:pPr>
            <a:endParaRPr lang="en-US" baseline="0" dirty="0" smtClean="0">
              <a:latin typeface="Arial" panose="020B0604020202020204" pitchFamily="34" charset="0"/>
              <a:cs typeface="Arial" panose="020B0604020202020204" pitchFamily="34" charset="0"/>
            </a:endParaRPr>
          </a:p>
          <a:p>
            <a:pPr defTabSz="941696">
              <a:defRPr/>
            </a:pPr>
            <a:r>
              <a:rPr lang="en-US" baseline="0" dirty="0" smtClean="0">
                <a:latin typeface="Arial" panose="020B0604020202020204" pitchFamily="34" charset="0"/>
                <a:cs typeface="Arial" panose="020B0604020202020204" pitchFamily="34" charset="0"/>
              </a:rPr>
              <a:t>The online training center offers a number of practice tests and tips for college entrance testing like the ACT and other tests as you’ll see on this sample page.</a:t>
            </a:r>
          </a:p>
        </p:txBody>
      </p:sp>
      <p:sp>
        <p:nvSpPr>
          <p:cNvPr id="4" name="Slide Number Placeholder 3"/>
          <p:cNvSpPr>
            <a:spLocks noGrp="1"/>
          </p:cNvSpPr>
          <p:nvPr>
            <p:ph type="sldNum" sz="quarter" idx="10"/>
          </p:nvPr>
        </p:nvSpPr>
        <p:spPr/>
        <p:txBody>
          <a:bodyPr/>
          <a:lstStyle/>
          <a:p>
            <a:fld id="{86C5A3FC-6D86-4C0A-AF04-9C1740624E07}" type="slidenum">
              <a:rPr lang="en-US" smtClean="0"/>
              <a:t>29</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Growing</a:t>
            </a:r>
            <a:r>
              <a:rPr lang="en-US" baseline="0" dirty="0" smtClean="0"/>
              <a:t> emphasis on career advising from both state and national levels – business and industry are struggling to fill positions because students aren’t attracted to these high-demand areas</a:t>
            </a:r>
            <a:r>
              <a:rPr lang="en-US" baseline="0" dirty="0" smtClean="0"/>
              <a:t>.</a:t>
            </a:r>
          </a:p>
          <a:p>
            <a:endParaRPr lang="en-US" dirty="0" smtClean="0"/>
          </a:p>
          <a:p>
            <a:r>
              <a:rPr lang="en-US" dirty="0" smtClean="0"/>
              <a:t>Funding Opportunities:</a:t>
            </a:r>
          </a:p>
          <a:p>
            <a:r>
              <a:rPr lang="en-US" dirty="0" smtClean="0"/>
              <a:t>Community Connectors--</a:t>
            </a:r>
            <a:r>
              <a:rPr lang="en-US" baseline="0" dirty="0" smtClean="0"/>
              <a:t> </a:t>
            </a:r>
            <a:r>
              <a:rPr lang="en-US" sz="1200" u="sng" kern="1200" dirty="0" smtClean="0">
                <a:solidFill>
                  <a:schemeClr val="tx1"/>
                </a:solidFill>
                <a:effectLst/>
                <a:latin typeface="+mn-lt"/>
                <a:ea typeface="+mn-ea"/>
                <a:cs typeface="+mn-cs"/>
                <a:hlinkClick r:id="rId3"/>
              </a:rPr>
              <a:t>http://communityconnectors.ohio.gov/</a:t>
            </a:r>
            <a:endParaRPr lang="en-US" dirty="0" smtClean="0"/>
          </a:p>
          <a:p>
            <a:r>
              <a:rPr lang="en-US" dirty="0" smtClean="0"/>
              <a:t>Career Exploration Internship -- http://codes.ohio.gov/orc/122.177 -- </a:t>
            </a:r>
            <a:r>
              <a:rPr lang="en-US" sz="1200" u="sng" kern="1200" dirty="0" smtClean="0">
                <a:solidFill>
                  <a:schemeClr val="tx1"/>
                </a:solidFill>
                <a:effectLst/>
                <a:latin typeface="+mn-lt"/>
                <a:ea typeface="+mn-ea"/>
                <a:cs typeface="+mn-cs"/>
                <a:hlinkClick r:id="rId4"/>
              </a:rPr>
              <a:t>http://development.ohio.gov/bs/bs_oceip.htm</a:t>
            </a:r>
            <a:endParaRPr lang="en-US" dirty="0" smtClean="0"/>
          </a:p>
          <a:p>
            <a:endParaRPr lang="en-US" dirty="0" smtClean="0"/>
          </a:p>
          <a:p>
            <a:r>
              <a:rPr lang="en-US" dirty="0" smtClean="0"/>
              <a:t>New Laws:</a:t>
            </a:r>
          </a:p>
          <a:p>
            <a:r>
              <a:rPr lang="en-US" dirty="0" smtClean="0"/>
              <a:t>April 1, 2015; Provide</a:t>
            </a:r>
            <a:r>
              <a:rPr lang="en-US" baseline="0" dirty="0" smtClean="0"/>
              <a:t> info about </a:t>
            </a:r>
            <a:r>
              <a:rPr lang="en-US" baseline="0" dirty="0" err="1" smtClean="0"/>
              <a:t>OhioMeansJobs</a:t>
            </a:r>
            <a:r>
              <a:rPr lang="en-US" baseline="0" dirty="0" smtClean="0"/>
              <a:t> K-12 in school newsletter and website: </a:t>
            </a:r>
            <a:r>
              <a:rPr lang="en-US" dirty="0" smtClean="0"/>
              <a:t>http://codes.ohio.gov/orc/6301.15</a:t>
            </a:r>
          </a:p>
          <a:p>
            <a:r>
              <a:rPr lang="en-US" dirty="0" smtClean="0"/>
              <a:t>September 2015; Adopt a policy on career advising: http://codes.ohio.gov/orc/3313.6020</a:t>
            </a:r>
          </a:p>
        </p:txBody>
      </p:sp>
      <p:sp>
        <p:nvSpPr>
          <p:cNvPr id="4" name="Slide Number Placeholder 3"/>
          <p:cNvSpPr>
            <a:spLocks noGrp="1"/>
          </p:cNvSpPr>
          <p:nvPr>
            <p:ph type="sldNum" sz="quarter" idx="10"/>
          </p:nvPr>
        </p:nvSpPr>
        <p:spPr/>
        <p:txBody>
          <a:bodyPr/>
          <a:lstStyle/>
          <a:p>
            <a:fld id="{2F2BB126-EDEA-419C-981C-F4A4B897E4C8}" type="slidenum">
              <a:rPr lang="en-US" smtClean="0"/>
              <a:t>3</a:t>
            </a:fld>
            <a:endParaRPr lang="en-US"/>
          </a:p>
        </p:txBody>
      </p:sp>
    </p:spTree>
    <p:extLst>
      <p:ext uri="{BB962C8B-B14F-4D97-AF65-F5344CB8AC3E}">
        <p14:creationId xmlns:p14="http://schemas.microsoft.com/office/powerpoint/2010/main" val="3487725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dirty="0" smtClean="0">
                <a:latin typeface="Arial" panose="020B0604020202020204" pitchFamily="34" charset="0"/>
                <a:cs typeface="Arial" panose="020B0604020202020204" pitchFamily="34" charset="0"/>
              </a:rPr>
              <a:t>After tools for college and career readiness,</a:t>
            </a:r>
            <a:r>
              <a:rPr lang="en-US" baseline="0" dirty="0" smtClean="0">
                <a:latin typeface="Arial" panose="020B0604020202020204" pitchFamily="34" charset="0"/>
                <a:cs typeface="Arial" panose="020B0604020202020204" pitchFamily="34" charset="0"/>
              </a:rPr>
              <a:t> the sixth step is creating a resume by using the resume building tool.  This custom tool will prompt students to either upload an already created resume or enter information like extracurricular activities, volunteer experience, work experience and Grade Point Average (GPA) to create a resume.  There will also be a feature available to upload other important documents like transcripts, writing samples, references, etc.  There will also be a tool to have the students resumes rated to learn how their resumes would likely compete with other job seekers.  The resume rater also provides specific and practical tips on how each resume can be improved.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30</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dirty="0" smtClean="0">
                <a:latin typeface="Arial" panose="020B0604020202020204" pitchFamily="34" charset="0"/>
                <a:cs typeface="Arial" panose="020B0604020202020204" pitchFamily="34" charset="0"/>
              </a:rPr>
              <a:t>After resume builder,</a:t>
            </a:r>
            <a:r>
              <a:rPr lang="en-US" baseline="0" dirty="0" smtClean="0">
                <a:latin typeface="Arial" panose="020B0604020202020204" pitchFamily="34" charset="0"/>
                <a:cs typeface="Arial" panose="020B0604020202020204" pitchFamily="34" charset="0"/>
              </a:rPr>
              <a:t> the seventh step is searching for job options.  This tool will prompt students to enter key word or job titles and a job location to learn more about what types of job opportunities may be available in each occupation.  Students can also perform searches to learn more about internships and co-ops available or even look for a seasonal or part-time position to apply for now.  This tool can also help students identify which companies hire employees in the occupations they are considering, the number of openings available as well as the salary ranges for those positions.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6C5A3FC-6D86-4C0A-AF04-9C1740624E07}" type="slidenum">
              <a:rPr lang="en-US" smtClean="0"/>
              <a:t>31</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create a Backpack to save their information,</a:t>
            </a:r>
            <a:r>
              <a:rPr lang="en-US" baseline="0" dirty="0" smtClean="0"/>
              <a:t> but this also allows them to create a career plan, build a résumé and access a host of assessment prep tools such as ACT, SAT, ASVAB, COMPASS, ACCUPLACER, and much more.</a:t>
            </a:r>
          </a:p>
          <a:p>
            <a:endParaRPr lang="en-US" baseline="0" dirty="0" smtClean="0"/>
          </a:p>
          <a:p>
            <a:r>
              <a:rPr lang="en-US" baseline="0" dirty="0" smtClean="0"/>
              <a:t>Yes, this </a:t>
            </a:r>
            <a:r>
              <a:rPr lang="en-US" baseline="0" dirty="0" smtClean="0"/>
              <a:t>is </a:t>
            </a:r>
            <a:r>
              <a:rPr lang="en-US" baseline="0" dirty="0" smtClean="0"/>
              <a:t>available at no costs to all Ohioans – public, private, libraries, etc. everyone will have access. </a:t>
            </a:r>
            <a:r>
              <a:rPr lang="en-US" baseline="0" dirty="0" smtClean="0"/>
              <a:t>The system launched Fall </a:t>
            </a:r>
            <a:r>
              <a:rPr lang="en-US" baseline="0" dirty="0" smtClean="0"/>
              <a:t>2014 and </a:t>
            </a:r>
            <a:r>
              <a:rPr lang="en-US" baseline="0" dirty="0" smtClean="0"/>
              <a:t>schools continue to be notified </a:t>
            </a:r>
            <a:r>
              <a:rPr lang="en-US" baseline="0" dirty="0" smtClean="0"/>
              <a:t>through ongoing ODE communications (Facebook, Twitter, Superintendent newsletter, etc.). Make sure you’re signed up to receive these communications (like the page, follow, and sign up for emails).</a:t>
            </a:r>
          </a:p>
          <a:p>
            <a:endParaRPr lang="en-US" baseline="0" dirty="0" smtClean="0"/>
          </a:p>
          <a:p>
            <a:r>
              <a:rPr lang="en-US" baseline="0" dirty="0" smtClean="0"/>
              <a:t>Thinking through these components and resources available – where do you get started? What’s one thing you can do when you get back to school? This year?</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32</a:t>
            </a:fld>
            <a:endParaRPr lang="en-US"/>
          </a:p>
        </p:txBody>
      </p:sp>
    </p:spTree>
    <p:extLst>
      <p:ext uri="{BB962C8B-B14F-4D97-AF65-F5344CB8AC3E}">
        <p14:creationId xmlns:p14="http://schemas.microsoft.com/office/powerpoint/2010/main" val="3354819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696">
              <a:defRPr/>
            </a:pPr>
            <a:r>
              <a:rPr lang="en-US" sz="1000" dirty="0">
                <a:latin typeface="Arial" panose="020B0604020202020204" pitchFamily="34" charset="0"/>
                <a:cs typeface="Arial" panose="020B0604020202020204" pitchFamily="34" charset="0"/>
              </a:rPr>
              <a:t>OhioMeansJobs is the premier résumé and job bank website in Ohio.  Through a joint partnership between the Ohio Department of Education and the Ohio Department of Job and Family Services, this free and easy to use site </a:t>
            </a:r>
            <a:r>
              <a:rPr lang="en-US" sz="1000" dirty="0" smtClean="0">
                <a:latin typeface="Arial" panose="020B0604020202020204" pitchFamily="34" charset="0"/>
                <a:cs typeface="Arial" panose="020B0604020202020204" pitchFamily="34" charset="0"/>
              </a:rPr>
              <a:t>has been expanded </a:t>
            </a:r>
            <a:r>
              <a:rPr lang="en-US" sz="1000" dirty="0">
                <a:latin typeface="Arial" panose="020B0604020202020204" pitchFamily="34" charset="0"/>
                <a:cs typeface="Arial" panose="020B0604020202020204" pitchFamily="34" charset="0"/>
              </a:rPr>
              <a:t>to include career exploration tools resources designed specifically for middle and high school students and their teachers. </a:t>
            </a:r>
            <a:r>
              <a:rPr lang="en-US" sz="1000" dirty="0" err="1" smtClean="0">
                <a:latin typeface="Arial" panose="020B0604020202020204" pitchFamily="34" charset="0"/>
                <a:cs typeface="Arial" panose="020B0604020202020204" pitchFamily="34" charset="0"/>
              </a:rPr>
              <a:t>OhioMeansJobs</a:t>
            </a:r>
            <a:r>
              <a:rPr lang="en-US" sz="1000" dirty="0" smtClean="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K-12 will help teachers meet state requirements for career-related curricula and help students explore and plan careers.</a:t>
            </a:r>
          </a:p>
          <a:p>
            <a:pPr defTabSz="941696">
              <a:defRPr/>
            </a:pPr>
            <a:endParaRPr lang="en-US" sz="1000" dirty="0">
              <a:latin typeface="Arial" panose="020B0604020202020204" pitchFamily="34" charset="0"/>
              <a:cs typeface="Arial" panose="020B0604020202020204" pitchFamily="34" charset="0"/>
            </a:endParaRPr>
          </a:p>
          <a:p>
            <a:pPr defTabSz="941696">
              <a:defRPr/>
            </a:pPr>
            <a:r>
              <a:rPr lang="en-US" sz="1000" dirty="0">
                <a:latin typeface="Arial" panose="020B0604020202020204" pitchFamily="34" charset="0"/>
                <a:cs typeface="Arial" panose="020B0604020202020204" pitchFamily="34" charset="0"/>
              </a:rPr>
              <a:t>Benefits for different stakeholders: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Educators: </a:t>
            </a:r>
            <a:r>
              <a:rPr lang="en-US" sz="1000" dirty="0" err="1">
                <a:latin typeface="Arial" panose="020B0604020202020204" pitchFamily="34" charset="0"/>
                <a:cs typeface="Arial" panose="020B0604020202020204" pitchFamily="34" charset="0"/>
              </a:rPr>
              <a:t>OhioMeanJobs</a:t>
            </a:r>
            <a:r>
              <a:rPr lang="en-US" sz="1000" dirty="0">
                <a:latin typeface="Arial" panose="020B0604020202020204" pitchFamily="34" charset="0"/>
                <a:cs typeface="Arial" panose="020B0604020202020204" pitchFamily="34" charset="0"/>
              </a:rPr>
              <a:t> K-12 will have tools and lesson plans to help educators engage students in career exploration.</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Parents: </a:t>
            </a:r>
            <a:r>
              <a:rPr lang="en-US" sz="1000" dirty="0" err="1">
                <a:latin typeface="Arial" panose="020B0604020202020204" pitchFamily="34" charset="0"/>
                <a:cs typeface="Arial" panose="020B0604020202020204" pitchFamily="34" charset="0"/>
              </a:rPr>
              <a:t>OhioMeanJobs</a:t>
            </a:r>
            <a:r>
              <a:rPr lang="en-US" sz="1000" dirty="0">
                <a:latin typeface="Arial" panose="020B0604020202020204" pitchFamily="34" charset="0"/>
                <a:cs typeface="Arial" panose="020B0604020202020204" pitchFamily="34" charset="0"/>
              </a:rPr>
              <a:t> K-12 is designed to help you guide your children in the career exploration and planning process.   This new site will also highlight which occupations are in-demand in each industry based on projected openings, growth rate, and salary.   It can also help you plan your own career goals and search for your dream job.</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Students: </a:t>
            </a:r>
            <a:r>
              <a:rPr lang="en-US" sz="1000" dirty="0" err="1">
                <a:latin typeface="Arial" panose="020B0604020202020204" pitchFamily="34" charset="0"/>
                <a:cs typeface="Arial" panose="020B0604020202020204" pitchFamily="34" charset="0"/>
              </a:rPr>
              <a:t>OhioMeanJobs</a:t>
            </a:r>
            <a:r>
              <a:rPr lang="en-US" sz="1000" dirty="0">
                <a:latin typeface="Arial" panose="020B0604020202020204" pitchFamily="34" charset="0"/>
                <a:cs typeface="Arial" panose="020B0604020202020204" pitchFamily="34" charset="0"/>
              </a:rPr>
              <a:t> K-12 is designed just for you.  It can help you explore careers, create a budget to decide what type of salary you’ll need living on your own, decide what type of education/training you’ll need to achieve your career goals, identify ways to fund that education/training like scholarships, financial aid and other funding sources, create a resume and search for internships and jobs.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Businesses: OhioMeansJobs K-12 will help better prepare the future workforce and guide students towards in-demand occupations.  Businesses can also benefit by advertising jobs, internships and co-ops at no cost as well as searching millions of résumés through OhioMeansJobs (a private public partnership with Monster.com) to find the best qualified job candidates.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Workforce and Human Service Professionals:  OhioMeansJobs K-12 will be a valuable  tool to help engage disadvantaged youth in career exploration and planning to help ensure that they become productive, self-sufficient adults.  This site also has a budget calculator tool to give youth a better idea of what expenses they will need to cover once they are out living on their own to identify how much salary they will need to earn.</a:t>
            </a:r>
          </a:p>
          <a:p>
            <a:pPr defTabSz="941696">
              <a:defRPr/>
            </a:pPr>
            <a:endParaRPr lang="en-US" sz="1000" dirty="0">
              <a:latin typeface="Arial" panose="020B0604020202020204" pitchFamily="34" charset="0"/>
              <a:cs typeface="Arial" panose="020B0604020202020204" pitchFamily="34" charset="0"/>
            </a:endParaRPr>
          </a:p>
          <a:p>
            <a:pPr defTabSz="941696">
              <a:defRPr/>
            </a:pPr>
            <a:r>
              <a:rPr lang="en-US" sz="1000" dirty="0">
                <a:latin typeface="Arial" panose="020B0604020202020204" pitchFamily="34" charset="0"/>
                <a:cs typeface="Arial" panose="020B0604020202020204" pitchFamily="34" charset="0"/>
              </a:rPr>
              <a:t>OhioMeansJobs K-12 </a:t>
            </a:r>
            <a:r>
              <a:rPr lang="en-US" sz="1000" dirty="0" smtClean="0">
                <a:latin typeface="Arial" panose="020B0604020202020204" pitchFamily="34" charset="0"/>
                <a:cs typeface="Arial" panose="020B0604020202020204" pitchFamily="34" charset="0"/>
              </a:rPr>
              <a:t>also has </a:t>
            </a:r>
            <a:r>
              <a:rPr lang="en-US" sz="1000" dirty="0">
                <a:latin typeface="Arial" panose="020B0604020202020204" pitchFamily="34" charset="0"/>
                <a:cs typeface="Arial" panose="020B0604020202020204" pitchFamily="34" charset="0"/>
              </a:rPr>
              <a:t>a self-directed area available </a:t>
            </a:r>
            <a:r>
              <a:rPr lang="en-US" sz="1000" dirty="0" smtClean="0">
                <a:latin typeface="Arial" panose="020B0604020202020204" pitchFamily="34" charset="0"/>
                <a:cs typeface="Arial" panose="020B0604020202020204" pitchFamily="34" charset="0"/>
              </a:rPr>
              <a:t>where </a:t>
            </a:r>
            <a:r>
              <a:rPr lang="en-US" sz="1000" dirty="0">
                <a:latin typeface="Arial" panose="020B0604020202020204" pitchFamily="34" charset="0"/>
                <a:cs typeface="Arial" panose="020B0604020202020204" pitchFamily="34" charset="0"/>
              </a:rPr>
              <a:t>students and teachers can:</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Explore careers, occupations, regional information (articles, job fairs, workshops, etc.), </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Look for funding opportunities like scholarships, financial aid and state and federal workforce programs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Research education and training programs for careers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Use the online training center to prepare for careers and/or college with study guides and practice tests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Create a resume</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Search for internship and job opportunities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Estimate future expense to come up with a target salary to cover the cost of living expenses.</a:t>
            </a:r>
          </a:p>
          <a:p>
            <a:pPr marL="176568" indent="-176568" defTabSz="941696">
              <a:buFont typeface="Arial" pitchFamily="34" charset="0"/>
              <a:buChar char="•"/>
              <a:defRPr/>
            </a:pPr>
            <a:r>
              <a:rPr lang="en-US" sz="1000" dirty="0">
                <a:latin typeface="Arial" panose="020B0604020202020204" pitchFamily="34" charset="0"/>
                <a:cs typeface="Arial" panose="020B0604020202020204" pitchFamily="34" charset="0"/>
              </a:rPr>
              <a:t>Develop a career plan with goals and target dates for completing tasks.</a:t>
            </a:r>
          </a:p>
        </p:txBody>
      </p:sp>
      <p:sp>
        <p:nvSpPr>
          <p:cNvPr id="4" name="Slide Number Placeholder 3"/>
          <p:cNvSpPr>
            <a:spLocks noGrp="1"/>
          </p:cNvSpPr>
          <p:nvPr>
            <p:ph type="sldNum" sz="quarter" idx="10"/>
          </p:nvPr>
        </p:nvSpPr>
        <p:spPr/>
        <p:txBody>
          <a:bodyPr/>
          <a:lstStyle/>
          <a:p>
            <a:fld id="{86C5A3FC-6D86-4C0A-AF04-9C1740624E07}" type="slidenum">
              <a:rPr lang="en-US" smtClean="0"/>
              <a:t>33</a:t>
            </a:fld>
            <a:endParaRPr lang="en-US"/>
          </a:p>
        </p:txBody>
      </p:sp>
    </p:spTree>
    <p:extLst>
      <p:ext uri="{BB962C8B-B14F-4D97-AF65-F5344CB8AC3E}">
        <p14:creationId xmlns:p14="http://schemas.microsoft.com/office/powerpoint/2010/main" val="28548031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do you get started – look at what you’re already doing. You’ll feel much more comfortable once you realize that you’re not starting from scratch. This will also give you an overview of the landscape – who’s already doing what and where.</a:t>
            </a:r>
          </a:p>
          <a:p>
            <a:r>
              <a:rPr lang="en-US" baseline="0" dirty="0" smtClean="0"/>
              <a:t>Through this work you’ll identify some champions – the people that you won’t have to convince, because they already see the value. But you also have to bring together those with influence. Sometimes this is an administrator, parent – the ones with a loud voice and people hear when they speak. The other piece of your team needs to include your community members – business and industry, community organizations, higher education and career-tech. Those people that will realize a mutually beneficial partnership – developed workforce which leads to economic development.</a:t>
            </a:r>
          </a:p>
          <a:p>
            <a:r>
              <a:rPr lang="en-US" baseline="0" dirty="0" smtClean="0"/>
              <a:t>Then you’ll strategize. Start small but with a big vision. Determine what impact you want to see and how you’re going to measure it. What data points will help to tell the story. How will you know you’re successful. Examples might include, 100% of 8</a:t>
            </a:r>
            <a:r>
              <a:rPr lang="en-US" baseline="30000" dirty="0" smtClean="0"/>
              <a:t>th</a:t>
            </a:r>
            <a:r>
              <a:rPr lang="en-US" baseline="0" dirty="0" smtClean="0"/>
              <a:t> graders have begin a career plan; initiate an advisory program among freshman; provide quarterly career presentations for 4</a:t>
            </a:r>
            <a:r>
              <a:rPr lang="en-US" baseline="30000" dirty="0" smtClean="0"/>
              <a:t>th</a:t>
            </a:r>
            <a:r>
              <a:rPr lang="en-US" baseline="0" dirty="0" smtClean="0"/>
              <a:t> graders. Start small but think big impact overtime.</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34</a:t>
            </a:fld>
            <a:endParaRPr lang="en-US"/>
          </a:p>
        </p:txBody>
      </p:sp>
    </p:spTree>
    <p:extLst>
      <p:ext uri="{BB962C8B-B14F-4D97-AF65-F5344CB8AC3E}">
        <p14:creationId xmlns:p14="http://schemas.microsoft.com/office/powerpoint/2010/main" val="1567616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itchFamily="34" charset="0"/>
              </a:rPr>
              <a:t>You’ll find information on the ODE website:</a:t>
            </a:r>
          </a:p>
        </p:txBody>
      </p:sp>
      <p:sp>
        <p:nvSpPr>
          <p:cNvPr id="4" name="Slide Number Placeholder 3"/>
          <p:cNvSpPr>
            <a:spLocks noGrp="1"/>
          </p:cNvSpPr>
          <p:nvPr>
            <p:ph type="sldNum" sz="quarter" idx="10"/>
          </p:nvPr>
        </p:nvSpPr>
        <p:spPr/>
        <p:txBody>
          <a:bodyPr/>
          <a:lstStyle/>
          <a:p>
            <a:fld id="{73043527-8EAB-40B4-A534-3045E607F503}" type="slidenum">
              <a:rPr lang="en-US" smtClean="0"/>
              <a:t>35</a:t>
            </a:fld>
            <a:endParaRPr lang="en-US"/>
          </a:p>
        </p:txBody>
      </p:sp>
    </p:spTree>
    <p:extLst>
      <p:ext uri="{BB962C8B-B14F-4D97-AF65-F5344CB8AC3E}">
        <p14:creationId xmlns:p14="http://schemas.microsoft.com/office/powerpoint/2010/main" val="2241638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stay</a:t>
            </a:r>
            <a:r>
              <a:rPr lang="en-US" baseline="0" dirty="0" smtClean="0"/>
              <a:t> connected with ODE through these social media outlets: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36</a:t>
            </a:fld>
            <a:endParaRPr lang="en-US"/>
          </a:p>
        </p:txBody>
      </p:sp>
    </p:spTree>
    <p:extLst>
      <p:ext uri="{BB962C8B-B14F-4D97-AF65-F5344CB8AC3E}">
        <p14:creationId xmlns:p14="http://schemas.microsoft.com/office/powerpoint/2010/main" val="1384154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b="0" dirty="0" smtClean="0"/>
              <a:t>If you have questions,</a:t>
            </a:r>
            <a:r>
              <a:rPr lang="en-US" b="0" baseline="0" dirty="0" smtClean="0"/>
              <a:t> feel free to contact me:</a:t>
            </a:r>
            <a:endParaRPr lang="en-US" b="0" dirty="0" smtClean="0"/>
          </a:p>
        </p:txBody>
      </p:sp>
      <p:sp>
        <p:nvSpPr>
          <p:cNvPr id="4" name="Slide Number Placeholder 3"/>
          <p:cNvSpPr>
            <a:spLocks noGrp="1"/>
          </p:cNvSpPr>
          <p:nvPr>
            <p:ph type="sldNum" sz="quarter" idx="10"/>
          </p:nvPr>
        </p:nvSpPr>
        <p:spPr/>
        <p:txBody>
          <a:bodyPr/>
          <a:lstStyle/>
          <a:p>
            <a:fld id="{62E366C7-1CE9-4F42-AE88-C4781F677C91}" type="slidenum">
              <a:rPr lang="en-US" smtClean="0"/>
              <a:t>37</a:t>
            </a:fld>
            <a:endParaRPr lang="en-US"/>
          </a:p>
        </p:txBody>
      </p:sp>
    </p:spTree>
    <p:extLst>
      <p:ext uri="{BB962C8B-B14F-4D97-AF65-F5344CB8AC3E}">
        <p14:creationId xmlns:p14="http://schemas.microsoft.com/office/powerpoint/2010/main" val="4099103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b="1" dirty="0" smtClean="0">
                <a:solidFill>
                  <a:srgbClr val="C00000"/>
                </a:solidFill>
              </a:rPr>
              <a:t>Career</a:t>
            </a:r>
            <a:r>
              <a:rPr lang="en-US" b="1" baseline="0" dirty="0" smtClean="0">
                <a:solidFill>
                  <a:srgbClr val="C00000"/>
                </a:solidFill>
              </a:rPr>
              <a:t> Connections is </a:t>
            </a:r>
            <a:r>
              <a:rPr lang="en-US" b="1" dirty="0" smtClean="0">
                <a:solidFill>
                  <a:srgbClr val="C00000"/>
                </a:solidFill>
              </a:rPr>
              <a:t>about creating authentic</a:t>
            </a:r>
            <a:r>
              <a:rPr lang="en-US" b="1" baseline="0" dirty="0" smtClean="0">
                <a:solidFill>
                  <a:srgbClr val="C00000"/>
                </a:solidFill>
              </a:rPr>
              <a:t> learning </a:t>
            </a:r>
            <a:r>
              <a:rPr lang="en-US" b="1" dirty="0" smtClean="0">
                <a:solidFill>
                  <a:srgbClr val="C00000"/>
                </a:solidFill>
              </a:rPr>
              <a:t>situations for students of grades K-12 where they have opportunities to develop the skills</a:t>
            </a:r>
            <a:r>
              <a:rPr lang="en-US" b="1" baseline="0" dirty="0" smtClean="0">
                <a:solidFill>
                  <a:srgbClr val="C00000"/>
                </a:solidFill>
              </a:rPr>
              <a:t> and knowledge needed to p</a:t>
            </a:r>
            <a:r>
              <a:rPr lang="en-US" b="1" dirty="0" smtClean="0">
                <a:solidFill>
                  <a:srgbClr val="C00000"/>
                </a:solidFill>
              </a:rPr>
              <a:t>repare for global</a:t>
            </a:r>
            <a:r>
              <a:rPr lang="en-US" b="1" baseline="0" dirty="0" smtClean="0">
                <a:solidFill>
                  <a:srgbClr val="C00000"/>
                </a:solidFill>
              </a:rPr>
              <a:t> competition, rigorous post-secondary education and training, and high-skill high-wage careers.</a:t>
            </a:r>
          </a:p>
          <a:p>
            <a:pPr defTabSz="952073">
              <a:defRPr/>
            </a:pPr>
            <a:endParaRPr lang="en-US" b="1" baseline="0" dirty="0" smtClean="0">
              <a:solidFill>
                <a:srgbClr val="C00000"/>
              </a:solidFill>
            </a:endParaRPr>
          </a:p>
          <a:p>
            <a:pPr defTabSz="952073">
              <a:defRPr/>
            </a:pPr>
            <a:r>
              <a:rPr lang="en-US" dirty="0" smtClean="0"/>
              <a:t>Organized to foster</a:t>
            </a:r>
            <a:r>
              <a:rPr lang="en-US" baseline="0" dirty="0" smtClean="0"/>
              <a:t> connections between what students are learning in the classrooms and the expectations and demands of the workplace – think: critical thinking, problem solving, collaboration, leadership, innovation, creativity, etc.</a:t>
            </a:r>
          </a:p>
        </p:txBody>
      </p:sp>
      <p:sp>
        <p:nvSpPr>
          <p:cNvPr id="4" name="Slide Number Placeholder 3"/>
          <p:cNvSpPr>
            <a:spLocks noGrp="1"/>
          </p:cNvSpPr>
          <p:nvPr>
            <p:ph type="sldNum" sz="quarter" idx="10"/>
          </p:nvPr>
        </p:nvSpPr>
        <p:spPr/>
        <p:txBody>
          <a:bodyPr/>
          <a:lstStyle/>
          <a:p>
            <a:fld id="{2F2BB126-EDEA-419C-981C-F4A4B897E4C8}" type="slidenum">
              <a:rPr lang="en-US" smtClean="0"/>
              <a:t>4</a:t>
            </a:fld>
            <a:endParaRPr lang="en-US"/>
          </a:p>
        </p:txBody>
      </p:sp>
    </p:spTree>
    <p:extLst>
      <p:ext uri="{BB962C8B-B14F-4D97-AF65-F5344CB8AC3E}">
        <p14:creationId xmlns:p14="http://schemas.microsoft.com/office/powerpoint/2010/main" val="151662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073">
              <a:defRPr/>
            </a:pPr>
            <a:r>
              <a:rPr lang="en-US" dirty="0" smtClean="0"/>
              <a:t>Career Connections:</a:t>
            </a:r>
          </a:p>
          <a:p>
            <a:pPr defTabSz="952073">
              <a:defRPr/>
            </a:pPr>
            <a:r>
              <a:rPr lang="en-US" dirty="0" smtClean="0"/>
              <a:t>Initiated by Governor</a:t>
            </a:r>
            <a:r>
              <a:rPr lang="en-US" baseline="0" dirty="0" smtClean="0"/>
              <a:t> Kasich; established the Office of Workforce Transformation which focuses on making Ohio’s workforce efforts more efficient and effective.</a:t>
            </a:r>
            <a:endParaRPr lang="en-US" dirty="0" smtClean="0"/>
          </a:p>
          <a:p>
            <a:pPr marL="178514" indent="-178514" defTabSz="952073">
              <a:buFontTx/>
              <a:buChar char="-"/>
              <a:defRPr/>
            </a:pPr>
            <a:r>
              <a:rPr lang="en-US" b="1" baseline="0" dirty="0" smtClean="0"/>
              <a:t>Priorities set in the 2014 State of the State by Governor Kasich: create more opportunities for students to connect to careers</a:t>
            </a:r>
          </a:p>
          <a:p>
            <a:pPr marL="654550" lvl="1" indent="-178514" defTabSz="952073">
              <a:buFontTx/>
              <a:buChar char="-"/>
              <a:defRPr/>
            </a:pPr>
            <a:r>
              <a:rPr lang="en-US" b="1" baseline="0" dirty="0" smtClean="0"/>
              <a:t>Partnered with </a:t>
            </a:r>
            <a:r>
              <a:rPr lang="en-US" b="1" baseline="0" dirty="0" err="1" smtClean="0"/>
              <a:t>Gov’s</a:t>
            </a:r>
            <a:r>
              <a:rPr lang="en-US" b="1" baseline="0" dirty="0" smtClean="0"/>
              <a:t> Office of Workforce Transformation to focus on developing our future workforce</a:t>
            </a:r>
            <a:endParaRPr lang="en-US" b="1" dirty="0" smtClean="0"/>
          </a:p>
        </p:txBody>
      </p:sp>
      <p:sp>
        <p:nvSpPr>
          <p:cNvPr id="4" name="Slide Number Placeholder 3"/>
          <p:cNvSpPr>
            <a:spLocks noGrp="1"/>
          </p:cNvSpPr>
          <p:nvPr>
            <p:ph type="sldNum" sz="quarter" idx="10"/>
          </p:nvPr>
        </p:nvSpPr>
        <p:spPr/>
        <p:txBody>
          <a:bodyPr/>
          <a:lstStyle/>
          <a:p>
            <a:fld id="{62E366C7-1CE9-4F42-AE88-C4781F677C91}" type="slidenum">
              <a:rPr lang="en-US" smtClean="0"/>
              <a:t>5</a:t>
            </a:fld>
            <a:endParaRPr lang="en-US"/>
          </a:p>
        </p:txBody>
      </p:sp>
    </p:spTree>
    <p:extLst>
      <p:ext uri="{BB962C8B-B14F-4D97-AF65-F5344CB8AC3E}">
        <p14:creationId xmlns:p14="http://schemas.microsoft.com/office/powerpoint/2010/main" val="409910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component created for Career Connections were the curriculum strategies (SB 316). However, the framework drives the big picture – looking at all efforts across K-12 and aligning them to build a continuous experience for students. Notice I said K-12, this isn’t a high school thing this involves all educators – including teachers, counselors and administrators. Building a continuum for students so that each year there are purposeful experiences planned that support students with recognizing the linkages from the classroom to the workplace.</a:t>
            </a:r>
          </a:p>
          <a:p>
            <a:r>
              <a:rPr lang="en-US" baseline="0" dirty="0" smtClean="0"/>
              <a:t>The third component is OhioMeansJobs K-12; this new tool </a:t>
            </a:r>
            <a:r>
              <a:rPr lang="en-US" baseline="0" dirty="0" smtClean="0"/>
              <a:t>launched </a:t>
            </a:r>
            <a:r>
              <a:rPr lang="en-US" baseline="0" dirty="0" smtClean="0"/>
              <a:t>fall 2014 </a:t>
            </a:r>
            <a:r>
              <a:rPr lang="en-US" baseline="0" dirty="0" smtClean="0"/>
              <a:t>and is available to </a:t>
            </a:r>
            <a:r>
              <a:rPr lang="en-US" baseline="0" dirty="0" smtClean="0"/>
              <a:t>all Ohioans at no cost. </a:t>
            </a:r>
            <a:r>
              <a:rPr lang="en-US" baseline="0" dirty="0" smtClean="0"/>
              <a:t>The portal is intended for </a:t>
            </a:r>
            <a:r>
              <a:rPr lang="en-US" baseline="0" dirty="0" smtClean="0"/>
              <a:t>students </a:t>
            </a:r>
            <a:r>
              <a:rPr lang="en-US" baseline="0" dirty="0" smtClean="0"/>
              <a:t>in grades 6-12</a:t>
            </a:r>
            <a:r>
              <a:rPr lang="en-US" baseline="0" dirty="0" smtClean="0"/>
              <a:t>.</a:t>
            </a:r>
          </a:p>
          <a:p>
            <a:r>
              <a:rPr lang="en-US" baseline="0" dirty="0" smtClean="0"/>
              <a:t>I’m going to discuss these components in a little more detail, and please feel free to ask questions as we progress.</a:t>
            </a:r>
            <a:endParaRPr lang="en-US" dirty="0"/>
          </a:p>
        </p:txBody>
      </p:sp>
      <p:sp>
        <p:nvSpPr>
          <p:cNvPr id="4" name="Slide Number Placeholder 3"/>
          <p:cNvSpPr>
            <a:spLocks noGrp="1"/>
          </p:cNvSpPr>
          <p:nvPr>
            <p:ph type="sldNum" sz="quarter" idx="10"/>
          </p:nvPr>
        </p:nvSpPr>
        <p:spPr/>
        <p:txBody>
          <a:bodyPr/>
          <a:lstStyle/>
          <a:p>
            <a:fld id="{2F2BB126-EDEA-419C-981C-F4A4B897E4C8}" type="slidenum">
              <a:rPr lang="en-US" smtClean="0"/>
              <a:t>6</a:t>
            </a:fld>
            <a:endParaRPr lang="en-US"/>
          </a:p>
        </p:txBody>
      </p:sp>
    </p:spTree>
    <p:extLst>
      <p:ext uri="{BB962C8B-B14F-4D97-AF65-F5344CB8AC3E}">
        <p14:creationId xmlns:p14="http://schemas.microsoft.com/office/powerpoint/2010/main" val="348772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Career Connections Framework provides an overview for districts when developing local plans. The Framework is organized by career development phases that align with developmentally appropriate grade levels. One thing to recognize is that as students progress through school the items referenced continue – for example, career awareness is lifelong. We continue to learn about career options and explore new careers.</a:t>
            </a:r>
          </a:p>
          <a:p>
            <a:endParaRPr lang="en-US" sz="1000" dirty="0"/>
          </a:p>
          <a:p>
            <a:pPr marL="178514" indent="-178514">
              <a:buFontTx/>
              <a:buChar char="-"/>
            </a:pPr>
            <a:r>
              <a:rPr lang="en-US" sz="1000" dirty="0"/>
              <a:t>Awareness: exposure to more than what they are familiar with through their every day lives; provide examples where teachers can explain why school is relevant to their future and how it connects to the world of work – students should be able answer “why do we go to school” by 3</a:t>
            </a:r>
            <a:r>
              <a:rPr lang="en-US" sz="1000" baseline="30000" dirty="0"/>
              <a:t>rd</a:t>
            </a:r>
            <a:r>
              <a:rPr lang="en-US" sz="1000" dirty="0"/>
              <a:t> grade; “what am I good at” in 4-5</a:t>
            </a:r>
            <a:r>
              <a:rPr lang="en-US" sz="1000" baseline="30000" dirty="0"/>
              <a:t>th</a:t>
            </a:r>
          </a:p>
          <a:p>
            <a:endParaRPr lang="en-US" sz="1000" dirty="0"/>
          </a:p>
          <a:p>
            <a:pPr marL="178514" indent="-178514">
              <a:buFontTx/>
              <a:buChar char="-"/>
            </a:pPr>
            <a:r>
              <a:rPr lang="en-US" sz="1000" dirty="0"/>
              <a:t>Exploration: opportunities to see and hear first-hand where their interests connect to the work place (involve community business partners – answer “what businesses and jobs exist in our community” “why type of jobs exist in our community”)</a:t>
            </a:r>
          </a:p>
          <a:p>
            <a:endParaRPr lang="en-US" sz="1000" dirty="0"/>
          </a:p>
          <a:p>
            <a:pPr marL="178514" indent="-178514">
              <a:buFontTx/>
              <a:buChar char="-"/>
            </a:pPr>
            <a:r>
              <a:rPr lang="en-US" sz="1000" dirty="0"/>
              <a:t>Planning: meaningful, deeper experiences (internships, shadowing, pre-apprenticeships, research employers, interview professionals) research the options and what it takes to get there “how do I prepare for the career I’m interested in” “what connections can I make to better prepare me for that field”</a:t>
            </a:r>
          </a:p>
          <a:p>
            <a:endParaRPr lang="en-US" sz="1000" dirty="0"/>
          </a:p>
          <a:p>
            <a:pPr marL="178514" indent="-178514">
              <a:buFontTx/>
              <a:buChar char="-"/>
            </a:pPr>
            <a:r>
              <a:rPr lang="en-US" sz="1000" dirty="0"/>
              <a:t>Developmentally appropriate; this isn’t apprenticeships in elementary grades. Some of this work will already be in place in your schools. Other schools will need some help getting started. All schools will be approaching this from a different level and perspective priorities and resources vary, so this isn’t punitive. Ultimately, students need to be exposed to career pathway options earlier and more consistently. Families need to have access to tools and resources to support students with making informed decisions and start conversations sooner.</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7</a:t>
            </a:fld>
            <a:endParaRPr lang="en-US"/>
          </a:p>
        </p:txBody>
      </p:sp>
    </p:spTree>
    <p:extLst>
      <p:ext uri="{BB962C8B-B14F-4D97-AF65-F5344CB8AC3E}">
        <p14:creationId xmlns:p14="http://schemas.microsoft.com/office/powerpoint/2010/main" val="265519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your handout –</a:t>
            </a:r>
            <a:r>
              <a:rPr lang="en-US" baseline="0" dirty="0" smtClean="0"/>
              <a:t> or the electronic document online at education.ohio.gov – career connections – you’ll see the summaries on page one explaining the three levels. Recognizing that they building upon one another and create an ongoing continuum that doesn’t end in high school, but rather prepares students to implement and apply throughout their careers.</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8</a:t>
            </a:fld>
            <a:endParaRPr lang="en-US"/>
          </a:p>
        </p:txBody>
      </p:sp>
    </p:spTree>
    <p:extLst>
      <p:ext uri="{BB962C8B-B14F-4D97-AF65-F5344CB8AC3E}">
        <p14:creationId xmlns:p14="http://schemas.microsoft.com/office/powerpoint/2010/main" val="265519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two includes</a:t>
            </a:r>
            <a:r>
              <a:rPr lang="en-US" baseline="0" dirty="0" smtClean="0"/>
              <a:t> strategies at each level that include academic curriculum, experiential learning, and career education. Students need opportunities within a structured and supported environment to explore their options and try things out to find out more about what they like and don’t like.</a:t>
            </a:r>
          </a:p>
          <a:p>
            <a:endParaRPr lang="en-US" baseline="0" dirty="0" smtClean="0"/>
          </a:p>
          <a:p>
            <a:r>
              <a:rPr lang="en-US" baseline="0" dirty="0" smtClean="0"/>
              <a:t>College is expensive – any way you look at it. Regardless of a families ability to pay for education beyond high school, the cost is high. Career Connections is about providing kids opportunities to sample more things and get a better idea of the career fields that interest them. This is not about nailing down exact career choices - we know that isn’t realistic. But students should recognize before they leave high school that engineering is science-intense curriculum, becoming a veterinarian requires 8-10 years of schooling and that there are viable career options that require less than a four-year degree. This happens in classrooms across the state every day – this is about gelling all of the efforts to create a cohesive experience for students.</a:t>
            </a:r>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9</a:t>
            </a:fld>
            <a:endParaRPr lang="en-US"/>
          </a:p>
        </p:txBody>
      </p:sp>
    </p:spTree>
    <p:extLst>
      <p:ext uri="{BB962C8B-B14F-4D97-AF65-F5344CB8AC3E}">
        <p14:creationId xmlns:p14="http://schemas.microsoft.com/office/powerpoint/2010/main" val="2655199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ODE_LOGO.jpg"/>
          <p:cNvPicPr>
            <a:picLocks noChangeAspect="1"/>
          </p:cNvPicPr>
          <p:nvPr/>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p:nvPicPr>
        <p:blipFill>
          <a:blip r:embed="rId3"/>
          <a:stretch>
            <a:fillRect/>
          </a:stretch>
        </p:blipFill>
        <p:spPr>
          <a:xfrm>
            <a:off x="0" y="0"/>
            <a:ext cx="9144000" cy="5169408"/>
          </a:xfrm>
          <a:prstGeom prst="rect">
            <a:avLst/>
          </a:prstGeom>
        </p:spPr>
      </p:pic>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523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97117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2692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3636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FOOTER-1.jpg"/>
          <p:cNvPicPr>
            <a:picLocks noChangeAspect="1"/>
          </p:cNvPicPr>
          <p:nvPr/>
        </p:nvPicPr>
        <p:blipFill>
          <a:blip r:embed="rId2"/>
          <a:stretch>
            <a:fillRect/>
          </a:stretch>
        </p:blipFill>
        <p:spPr>
          <a:xfrm>
            <a:off x="0" y="6378160"/>
            <a:ext cx="9144000" cy="487680"/>
          </a:xfrm>
          <a:prstGeom prst="rect">
            <a:avLst/>
          </a:prstGeom>
        </p:spPr>
      </p:pic>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2992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5636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61058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08042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08741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37522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2E02F-41A9-E74C-8882-930C1223073F}" type="datetimeFigureOut">
              <a:rPr lang="en-US" smtClean="0">
                <a:solidFill>
                  <a:srgbClr val="000000">
                    <a:tint val="75000"/>
                  </a:srgbClr>
                </a:solidFill>
              </a:rPr>
              <a:pPr/>
              <a:t>2/26/2015</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2E2E845-2EF1-4147-B595-A7500D7DE629}"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15546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4.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ransition spd="med">
    <p:wipe dir="r"/>
  </p:transition>
  <p:timing>
    <p:tnLst>
      <p:par>
        <p:cTn id="1" dur="indefinite" restart="never" nodeType="tmRoot"/>
      </p:par>
    </p:tnLst>
  </p:timing>
  <p:hf hdr="0" ftr="0" dt="0"/>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132E02F-41A9-E74C-8882-930C1223073F}" type="datetimeFigureOut">
              <a:rPr lang="en-US" smtClean="0">
                <a:solidFill>
                  <a:srgbClr val="000000">
                    <a:tint val="75000"/>
                  </a:srgbClr>
                </a:solidFill>
              </a:rPr>
              <a:pPr defTabSz="457200"/>
              <a:t>2/26/2015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2E2E845-2EF1-4147-B595-A7500D7DE629}"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40138215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42692"/>
            <a:ext cx="8686800" cy="677108"/>
          </a:xfrm>
        </p:spPr>
        <p:txBody>
          <a:bodyPr/>
          <a:lstStyle/>
          <a:p>
            <a:r>
              <a:rPr lang="en-US" sz="4400" dirty="0" smtClean="0"/>
              <a:t>Career Connections</a:t>
            </a:r>
            <a:endParaRPr lang="en-US" sz="4400" dirty="0"/>
          </a:p>
        </p:txBody>
      </p:sp>
      <p:sp>
        <p:nvSpPr>
          <p:cNvPr id="3" name="Subtitle 2"/>
          <p:cNvSpPr>
            <a:spLocks noGrp="1"/>
          </p:cNvSpPr>
          <p:nvPr>
            <p:ph type="subTitle" idx="1"/>
          </p:nvPr>
        </p:nvSpPr>
        <p:spPr>
          <a:xfrm>
            <a:off x="304800" y="6122313"/>
            <a:ext cx="6400800" cy="430887"/>
          </a:xfrm>
        </p:spPr>
        <p:txBody>
          <a:bodyPr/>
          <a:lstStyle/>
          <a:p>
            <a:r>
              <a:rPr lang="en-US" dirty="0" smtClean="0"/>
              <a:t>March 2015</a:t>
            </a:r>
            <a:endParaRPr lang="en-US" dirty="0"/>
          </a:p>
        </p:txBody>
      </p:sp>
    </p:spTree>
    <p:extLst>
      <p:ext uri="{BB962C8B-B14F-4D97-AF65-F5344CB8AC3E}">
        <p14:creationId xmlns:p14="http://schemas.microsoft.com/office/powerpoint/2010/main" val="1982033721"/>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District Career Advising Policy</a:t>
            </a:r>
            <a:endParaRPr lang="en-US" dirty="0"/>
          </a:p>
        </p:txBody>
      </p:sp>
      <p:sp>
        <p:nvSpPr>
          <p:cNvPr id="3" name="Content Placeholder 2"/>
          <p:cNvSpPr>
            <a:spLocks noGrp="1"/>
          </p:cNvSpPr>
          <p:nvPr>
            <p:ph idx="1"/>
          </p:nvPr>
        </p:nvSpPr>
        <p:spPr>
          <a:xfrm>
            <a:off x="685800" y="1447800"/>
            <a:ext cx="7772400" cy="4572000"/>
          </a:xfrm>
        </p:spPr>
        <p:txBody>
          <a:bodyPr/>
          <a:lstStyle/>
          <a:p>
            <a:pPr marL="0" indent="0">
              <a:buNone/>
            </a:pPr>
            <a:r>
              <a:rPr lang="en-US" dirty="0" smtClean="0"/>
              <a:t>Career advising for grades 6-12</a:t>
            </a:r>
          </a:p>
          <a:p>
            <a:pPr marL="0" indent="0">
              <a:buNone/>
            </a:pPr>
            <a:endParaRPr lang="en-US" sz="1400" dirty="0" smtClean="0"/>
          </a:p>
          <a:p>
            <a:pPr marL="0" indent="0">
              <a:buNone/>
            </a:pPr>
            <a:r>
              <a:rPr lang="en-US" dirty="0" smtClean="0"/>
              <a:t>Student Success Plans for those identified as at-risk of dropping out of school beginning in grade 6</a:t>
            </a:r>
          </a:p>
          <a:p>
            <a:pPr marL="0" indent="0">
              <a:buNone/>
            </a:pPr>
            <a:endParaRPr lang="en-US" sz="1400" dirty="0" smtClean="0"/>
          </a:p>
          <a:p>
            <a:pPr marL="0" indent="0">
              <a:buNone/>
            </a:pPr>
            <a:r>
              <a:rPr lang="en-US" dirty="0" smtClean="0"/>
              <a:t>Supports and interventions necessary to  successfully transition to their postsecondary destination</a:t>
            </a:r>
            <a:endParaRPr lang="en-US" dirty="0"/>
          </a:p>
        </p:txBody>
      </p:sp>
      <p:cxnSp>
        <p:nvCxnSpPr>
          <p:cNvPr id="5" name="Straight Connector 4"/>
          <p:cNvCxnSpPr/>
          <p:nvPr/>
        </p:nvCxnSpPr>
        <p:spPr bwMode="auto">
          <a:xfrm>
            <a:off x="457200" y="21336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39624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173840931"/>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2662"/>
          </a:xfrm>
        </p:spPr>
        <p:txBody>
          <a:bodyPr/>
          <a:lstStyle/>
          <a:p>
            <a:r>
              <a:rPr lang="en-US" dirty="0" smtClean="0"/>
              <a:t>Career Connections</a:t>
            </a:r>
            <a:br>
              <a:rPr lang="en-US" dirty="0" smtClean="0"/>
            </a:br>
            <a:r>
              <a:rPr lang="en-US" dirty="0" smtClean="0"/>
              <a:t>Learning Strategies</a:t>
            </a:r>
            <a:endParaRPr lang="en-US" dirty="0"/>
          </a:p>
        </p:txBody>
      </p:sp>
      <p:sp>
        <p:nvSpPr>
          <p:cNvPr id="3" name="Content Placeholder 2"/>
          <p:cNvSpPr>
            <a:spLocks noGrp="1"/>
          </p:cNvSpPr>
          <p:nvPr>
            <p:ph idx="1"/>
          </p:nvPr>
        </p:nvSpPr>
        <p:spPr>
          <a:xfrm>
            <a:off x="685800" y="2408237"/>
            <a:ext cx="7772400" cy="2620963"/>
          </a:xfrm>
        </p:spPr>
        <p:txBody>
          <a:bodyPr/>
          <a:lstStyle/>
          <a:p>
            <a:pPr marL="0" indent="0">
              <a:buNone/>
            </a:pPr>
            <a:r>
              <a:rPr lang="en-US" dirty="0" smtClean="0"/>
              <a:t>Model Curriculum with embedded strategies aligned to Ohio’s New Learning Standards</a:t>
            </a:r>
          </a:p>
          <a:p>
            <a:pPr marL="0" indent="0">
              <a:buNone/>
            </a:pPr>
            <a:endParaRPr lang="en-US" dirty="0" smtClean="0"/>
          </a:p>
          <a:p>
            <a:pPr marL="0" indent="0">
              <a:buNone/>
            </a:pPr>
            <a:r>
              <a:rPr lang="en-US" dirty="0" smtClean="0"/>
              <a:t>Guide for Teachers with strategies to integrate in to local curriculum</a:t>
            </a:r>
          </a:p>
        </p:txBody>
      </p:sp>
      <p:cxnSp>
        <p:nvCxnSpPr>
          <p:cNvPr id="4" name="Straight Connector 3"/>
          <p:cNvCxnSpPr/>
          <p:nvPr/>
        </p:nvCxnSpPr>
        <p:spPr bwMode="auto">
          <a:xfrm>
            <a:off x="457200" y="41910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725371205"/>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04800"/>
            <a:ext cx="8496300" cy="583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7320557"/>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52400"/>
            <a:ext cx="8610599" cy="613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3657600" y="3220544"/>
            <a:ext cx="4876800" cy="1122856"/>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77137"/>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91"/>
          <a:stretch/>
        </p:blipFill>
        <p:spPr bwMode="auto">
          <a:xfrm>
            <a:off x="396990" y="304800"/>
            <a:ext cx="8350020" cy="573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39959"/>
            <a:ext cx="8061210" cy="506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752600"/>
            <a:ext cx="7756410" cy="4419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19408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Pathways</a:t>
            </a:r>
            <a:endParaRPr lang="en-US" dirty="0"/>
          </a:p>
        </p:txBody>
      </p:sp>
      <p:sp>
        <p:nvSpPr>
          <p:cNvPr id="3" name="Content Placeholder 2"/>
          <p:cNvSpPr>
            <a:spLocks noGrp="1"/>
          </p:cNvSpPr>
          <p:nvPr>
            <p:ph idx="1"/>
          </p:nvPr>
        </p:nvSpPr>
        <p:spPr>
          <a:xfrm>
            <a:off x="685800" y="1731593"/>
            <a:ext cx="7772400" cy="4212007"/>
          </a:xfrm>
        </p:spPr>
        <p:txBody>
          <a:bodyPr/>
          <a:lstStyle/>
          <a:p>
            <a:pPr marL="0" indent="0">
              <a:buNone/>
            </a:pPr>
            <a:r>
              <a:rPr lang="en-US" dirty="0" smtClean="0"/>
              <a:t>Collective view on education and training, wage and outlook and related occupations within a career field or industry</a:t>
            </a:r>
          </a:p>
          <a:p>
            <a:pPr marL="0" indent="0">
              <a:buNone/>
            </a:pPr>
            <a:endParaRPr lang="en-US" dirty="0"/>
          </a:p>
          <a:p>
            <a:pPr marL="0" indent="0">
              <a:buNone/>
            </a:pPr>
            <a:r>
              <a:rPr lang="en-US" dirty="0" smtClean="0"/>
              <a:t>Customized for each student and include multiple entrance and exit points</a:t>
            </a:r>
          </a:p>
        </p:txBody>
      </p:sp>
      <p:cxnSp>
        <p:nvCxnSpPr>
          <p:cNvPr id="5" name="Straight Connector 4"/>
          <p:cNvCxnSpPr/>
          <p:nvPr/>
        </p:nvCxnSpPr>
        <p:spPr bwMode="auto">
          <a:xfrm>
            <a:off x="457200" y="35814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641373678"/>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_DegreeMarker.png"/>
          <p:cNvPicPr>
            <a:picLocks noChangeAspect="1"/>
          </p:cNvPicPr>
          <p:nvPr/>
        </p:nvPicPr>
        <p:blipFill>
          <a:blip r:embed="rId4"/>
          <a:stretch>
            <a:fillRect/>
          </a:stretch>
        </p:blipFill>
        <p:spPr>
          <a:xfrm>
            <a:off x="4246045" y="1526488"/>
            <a:ext cx="161925" cy="1990725"/>
          </a:xfrm>
          <a:prstGeom prst="rect">
            <a:avLst/>
          </a:prstGeom>
        </p:spPr>
      </p:pic>
      <p:pic>
        <p:nvPicPr>
          <p:cNvPr id="6" name="Picture 5" descr="_DegreeMarker.png"/>
          <p:cNvPicPr>
            <a:picLocks noChangeAspect="1"/>
          </p:cNvPicPr>
          <p:nvPr/>
        </p:nvPicPr>
        <p:blipFill>
          <a:blip r:embed="rId4"/>
          <a:stretch>
            <a:fillRect/>
          </a:stretch>
        </p:blipFill>
        <p:spPr>
          <a:xfrm>
            <a:off x="8095067" y="1505706"/>
            <a:ext cx="161925" cy="1990725"/>
          </a:xfrm>
          <a:prstGeom prst="rect">
            <a:avLst/>
          </a:prstGeom>
        </p:spPr>
      </p:pic>
      <p:pic>
        <p:nvPicPr>
          <p:cNvPr id="7" name="Picture 6" descr="_DegreeMarker.png"/>
          <p:cNvPicPr>
            <a:picLocks noChangeAspect="1"/>
          </p:cNvPicPr>
          <p:nvPr/>
        </p:nvPicPr>
        <p:blipFill>
          <a:blip r:embed="rId4"/>
          <a:stretch>
            <a:fillRect/>
          </a:stretch>
        </p:blipFill>
        <p:spPr>
          <a:xfrm>
            <a:off x="6167676" y="1526488"/>
            <a:ext cx="161925" cy="1990725"/>
          </a:xfrm>
          <a:prstGeom prst="rect">
            <a:avLst/>
          </a:prstGeom>
        </p:spPr>
      </p:pic>
      <p:sp>
        <p:nvSpPr>
          <p:cNvPr id="8" name="TextBox 7"/>
          <p:cNvSpPr txBox="1"/>
          <p:nvPr/>
        </p:nvSpPr>
        <p:spPr>
          <a:xfrm>
            <a:off x="552559" y="2058534"/>
            <a:ext cx="1789625" cy="584775"/>
          </a:xfrm>
          <a:prstGeom prst="rect">
            <a:avLst/>
          </a:prstGeom>
          <a:noFill/>
        </p:spPr>
        <p:txBody>
          <a:bodyPr wrap="square" rtlCol="0">
            <a:spAutoFit/>
          </a:bodyPr>
          <a:lstStyle/>
          <a:p>
            <a:r>
              <a:rPr lang="en-US" sz="1100" b="1" dirty="0">
                <a:solidFill>
                  <a:schemeClr val="accent6"/>
                </a:solidFill>
                <a:cs typeface="Arial"/>
              </a:rPr>
              <a:t>Start Pre-Health</a:t>
            </a:r>
          </a:p>
          <a:p>
            <a:r>
              <a:rPr lang="en-US" sz="1100" dirty="0">
                <a:solidFill>
                  <a:schemeClr val="accent6"/>
                </a:solidFill>
                <a:cs typeface="Arial"/>
              </a:rPr>
              <a:t>As early as grade 7 </a:t>
            </a:r>
          </a:p>
          <a:p>
            <a:r>
              <a:rPr lang="en-US" sz="1000" dirty="0">
                <a:solidFill>
                  <a:schemeClr val="accent6"/>
                </a:solidFill>
                <a:cs typeface="Arial"/>
              </a:rPr>
              <a:t>(based on readiness)</a:t>
            </a:r>
          </a:p>
        </p:txBody>
      </p:sp>
      <p:sp>
        <p:nvSpPr>
          <p:cNvPr id="9" name="TextBox 8"/>
          <p:cNvSpPr txBox="1"/>
          <p:nvPr/>
        </p:nvSpPr>
        <p:spPr>
          <a:xfrm>
            <a:off x="2478090" y="2062488"/>
            <a:ext cx="1789625" cy="877163"/>
          </a:xfrm>
          <a:prstGeom prst="rect">
            <a:avLst/>
          </a:prstGeom>
          <a:noFill/>
        </p:spPr>
        <p:txBody>
          <a:bodyPr wrap="square" rtlCol="0">
            <a:spAutoFit/>
          </a:bodyPr>
          <a:lstStyle/>
          <a:p>
            <a:pPr lvl="0"/>
            <a:r>
              <a:rPr lang="en-US" sz="1100" b="1" dirty="0" smtClean="0">
                <a:solidFill>
                  <a:srgbClr val="FFFFFF"/>
                </a:solidFill>
                <a:cs typeface="Arial"/>
              </a:rPr>
              <a:t>Dental Assistant</a:t>
            </a:r>
            <a:endParaRPr lang="en-US" sz="1100" b="1" dirty="0">
              <a:solidFill>
                <a:srgbClr val="FFFFFF"/>
              </a:solidFill>
              <a:cs typeface="Arial"/>
            </a:endParaRPr>
          </a:p>
          <a:p>
            <a:pPr lvl="0"/>
            <a:r>
              <a:rPr lang="en-US" sz="800" dirty="0" smtClean="0">
                <a:solidFill>
                  <a:srgbClr val="FFFFFF"/>
                </a:solidFill>
                <a:cs typeface="Arial"/>
              </a:rPr>
              <a:t>Median Salary</a:t>
            </a:r>
            <a:r>
              <a:rPr lang="en-US" sz="800" dirty="0">
                <a:solidFill>
                  <a:srgbClr val="FFFFFF"/>
                </a:solidFill>
                <a:cs typeface="Arial"/>
              </a:rPr>
              <a:t>: </a:t>
            </a:r>
            <a:r>
              <a:rPr lang="en-US" sz="800" dirty="0" smtClean="0">
                <a:solidFill>
                  <a:srgbClr val="FFFFFF"/>
                </a:solidFill>
                <a:cs typeface="Arial"/>
              </a:rPr>
              <a:t>$33,690 </a:t>
            </a:r>
          </a:p>
          <a:p>
            <a:pPr lvl="0"/>
            <a:r>
              <a:rPr lang="en-US" sz="800" dirty="0" smtClean="0">
                <a:solidFill>
                  <a:srgbClr val="FFFFFF"/>
                </a:solidFill>
                <a:cs typeface="Arial"/>
              </a:rPr>
              <a:t>Job </a:t>
            </a:r>
            <a:r>
              <a:rPr lang="en-US" sz="800" dirty="0">
                <a:solidFill>
                  <a:srgbClr val="FFFFFF"/>
                </a:solidFill>
                <a:cs typeface="Arial"/>
              </a:rPr>
              <a:t>Growth (10 </a:t>
            </a:r>
            <a:r>
              <a:rPr lang="en-US" sz="800" dirty="0" err="1">
                <a:solidFill>
                  <a:srgbClr val="FFFFFF"/>
                </a:solidFill>
                <a:cs typeface="Arial"/>
              </a:rPr>
              <a:t>yr</a:t>
            </a:r>
            <a:r>
              <a:rPr lang="en-US" sz="800" dirty="0">
                <a:solidFill>
                  <a:srgbClr val="FFFFFF"/>
                </a:solidFill>
                <a:cs typeface="Arial"/>
              </a:rPr>
              <a:t>): 20.5</a:t>
            </a:r>
            <a:r>
              <a:rPr lang="en-US" sz="800" dirty="0" smtClean="0">
                <a:solidFill>
                  <a:srgbClr val="FFFFFF"/>
                </a:solidFill>
                <a:cs typeface="Arial"/>
              </a:rPr>
              <a:t>%</a:t>
            </a:r>
            <a:endParaRPr lang="en-US" sz="800" dirty="0">
              <a:solidFill>
                <a:srgbClr val="FFFFFF"/>
              </a:solidFill>
              <a:cs typeface="Arial"/>
            </a:endParaRPr>
          </a:p>
          <a:p>
            <a:pPr lvl="0"/>
            <a:r>
              <a:rPr lang="en-US" sz="800" dirty="0">
                <a:solidFill>
                  <a:srgbClr val="FFFFFF"/>
                </a:solidFill>
                <a:cs typeface="Arial"/>
              </a:rPr>
              <a:t>Annual </a:t>
            </a:r>
            <a:r>
              <a:rPr lang="en-US" sz="800" dirty="0" smtClean="0">
                <a:solidFill>
                  <a:srgbClr val="FFFFFF"/>
                </a:solidFill>
                <a:cs typeface="Arial"/>
              </a:rPr>
              <a:t>Openings: 416</a:t>
            </a:r>
            <a:endParaRPr lang="en-US" sz="800" dirty="0">
              <a:solidFill>
                <a:srgbClr val="FFFFFF"/>
              </a:solidFill>
              <a:cs typeface="Arial"/>
            </a:endParaRPr>
          </a:p>
          <a:p>
            <a:pPr lvl="0"/>
            <a:r>
              <a:rPr lang="en-US" sz="800" dirty="0">
                <a:solidFill>
                  <a:srgbClr val="FFFFFF"/>
                </a:solidFill>
                <a:cs typeface="Arial"/>
              </a:rPr>
              <a:t>Average </a:t>
            </a:r>
            <a:r>
              <a:rPr lang="en-US" sz="800" dirty="0" smtClean="0">
                <a:solidFill>
                  <a:srgbClr val="FFFFFF"/>
                </a:solidFill>
                <a:cs typeface="Arial"/>
              </a:rPr>
              <a:t>Tuition (1 </a:t>
            </a:r>
            <a:r>
              <a:rPr lang="en-US" sz="800" dirty="0" err="1" smtClean="0">
                <a:solidFill>
                  <a:srgbClr val="FFFFFF"/>
                </a:solidFill>
                <a:cs typeface="Arial"/>
              </a:rPr>
              <a:t>yr</a:t>
            </a:r>
            <a:r>
              <a:rPr lang="en-US" sz="800" dirty="0" smtClean="0">
                <a:solidFill>
                  <a:srgbClr val="FFFFFF"/>
                </a:solidFill>
                <a:cs typeface="Arial"/>
              </a:rPr>
              <a:t>): </a:t>
            </a:r>
            <a:r>
              <a:rPr lang="en-US" sz="800" dirty="0">
                <a:solidFill>
                  <a:srgbClr val="FFFFFF"/>
                </a:solidFill>
                <a:cs typeface="Arial"/>
              </a:rPr>
              <a:t>$</a:t>
            </a:r>
            <a:r>
              <a:rPr lang="en-US" sz="800" dirty="0" smtClean="0">
                <a:solidFill>
                  <a:srgbClr val="FFFFFF"/>
                </a:solidFill>
                <a:cs typeface="Arial"/>
              </a:rPr>
              <a:t>0 –$3,900/</a:t>
            </a:r>
            <a:r>
              <a:rPr lang="en-US" sz="800" dirty="0" err="1" smtClean="0">
                <a:solidFill>
                  <a:srgbClr val="FFFFFF"/>
                </a:solidFill>
                <a:cs typeface="Arial"/>
              </a:rPr>
              <a:t>yr</a:t>
            </a:r>
            <a:endParaRPr lang="en-US" sz="800" dirty="0">
              <a:solidFill>
                <a:srgbClr val="FFFFFF"/>
              </a:solidFill>
              <a:cs typeface="Arial"/>
            </a:endParaRPr>
          </a:p>
        </p:txBody>
      </p:sp>
      <p:sp>
        <p:nvSpPr>
          <p:cNvPr id="10" name="TextBox 9"/>
          <p:cNvSpPr txBox="1"/>
          <p:nvPr/>
        </p:nvSpPr>
        <p:spPr>
          <a:xfrm>
            <a:off x="4399671" y="2062488"/>
            <a:ext cx="1789625" cy="1015663"/>
          </a:xfrm>
          <a:prstGeom prst="rect">
            <a:avLst/>
          </a:prstGeom>
          <a:noFill/>
        </p:spPr>
        <p:txBody>
          <a:bodyPr wrap="square" rtlCol="0">
            <a:spAutoFit/>
          </a:bodyPr>
          <a:lstStyle/>
          <a:p>
            <a:pPr lvl="0"/>
            <a:r>
              <a:rPr lang="en-US" sz="1100" b="1" dirty="0" smtClean="0">
                <a:solidFill>
                  <a:srgbClr val="FFFFFF"/>
                </a:solidFill>
                <a:cs typeface="Arial"/>
              </a:rPr>
              <a:t>Dental Hygienist</a:t>
            </a:r>
            <a:endParaRPr lang="en-US" sz="1100" b="1" dirty="0">
              <a:solidFill>
                <a:srgbClr val="FFFFFF"/>
              </a:solidFill>
              <a:cs typeface="Arial"/>
            </a:endParaRPr>
          </a:p>
          <a:p>
            <a:r>
              <a:rPr lang="en-US" sz="800" dirty="0">
                <a:solidFill>
                  <a:srgbClr val="FFFFFF"/>
                </a:solidFill>
                <a:cs typeface="Arial"/>
              </a:rPr>
              <a:t>Median Salary: </a:t>
            </a:r>
            <a:r>
              <a:rPr lang="en-US" sz="800" dirty="0" smtClean="0">
                <a:solidFill>
                  <a:srgbClr val="FFFFFF"/>
                </a:solidFill>
                <a:cs typeface="Arial"/>
              </a:rPr>
              <a:t>$65,510</a:t>
            </a:r>
            <a:endParaRPr lang="en-US" sz="800" dirty="0">
              <a:solidFill>
                <a:srgbClr val="FFFFFF"/>
              </a:solidFill>
              <a:cs typeface="Arial"/>
            </a:endParaRPr>
          </a:p>
          <a:p>
            <a:pPr lvl="0"/>
            <a:r>
              <a:rPr lang="en-US" sz="800" dirty="0">
                <a:solidFill>
                  <a:srgbClr val="FFFFFF"/>
                </a:solidFill>
                <a:cs typeface="Arial"/>
              </a:rPr>
              <a:t>Job Growth (10 </a:t>
            </a:r>
            <a:r>
              <a:rPr lang="en-US" sz="800" dirty="0" err="1">
                <a:solidFill>
                  <a:srgbClr val="FFFFFF"/>
                </a:solidFill>
                <a:cs typeface="Arial"/>
              </a:rPr>
              <a:t>yr</a:t>
            </a:r>
            <a:r>
              <a:rPr lang="en-US" sz="800" dirty="0">
                <a:solidFill>
                  <a:srgbClr val="FFFFFF"/>
                </a:solidFill>
                <a:cs typeface="Arial"/>
              </a:rPr>
              <a:t>): 26.3</a:t>
            </a:r>
            <a:r>
              <a:rPr lang="en-US" sz="800" dirty="0" smtClean="0">
                <a:solidFill>
                  <a:srgbClr val="FFFFFF"/>
                </a:solidFill>
                <a:cs typeface="Arial"/>
              </a:rPr>
              <a:t>%</a:t>
            </a:r>
            <a:endParaRPr lang="en-US" sz="800" dirty="0">
              <a:solidFill>
                <a:srgbClr val="FFFFFF"/>
              </a:solidFill>
              <a:cs typeface="Arial"/>
            </a:endParaRPr>
          </a:p>
          <a:p>
            <a:pPr lvl="0"/>
            <a:r>
              <a:rPr lang="en-US" sz="800" dirty="0">
                <a:solidFill>
                  <a:srgbClr val="FFFFFF"/>
                </a:solidFill>
                <a:cs typeface="Arial"/>
              </a:rPr>
              <a:t>Annual </a:t>
            </a:r>
            <a:r>
              <a:rPr lang="en-US" sz="800" dirty="0" smtClean="0">
                <a:solidFill>
                  <a:srgbClr val="FFFFFF"/>
                </a:solidFill>
                <a:cs typeface="Arial"/>
              </a:rPr>
              <a:t>Openings: 345</a:t>
            </a:r>
            <a:endParaRPr lang="en-US" sz="800" dirty="0">
              <a:solidFill>
                <a:srgbClr val="FFFFFF"/>
              </a:solidFill>
              <a:cs typeface="Arial"/>
            </a:endParaRPr>
          </a:p>
          <a:p>
            <a:pPr lvl="0"/>
            <a:r>
              <a:rPr lang="en-US" sz="800" dirty="0">
                <a:solidFill>
                  <a:srgbClr val="FFFFFF"/>
                </a:solidFill>
                <a:cs typeface="Arial"/>
              </a:rPr>
              <a:t>Average </a:t>
            </a:r>
            <a:r>
              <a:rPr lang="en-US" sz="800" dirty="0" smtClean="0">
                <a:solidFill>
                  <a:srgbClr val="FFFFFF"/>
                </a:solidFill>
                <a:cs typeface="Arial"/>
              </a:rPr>
              <a:t>Tuition (2 </a:t>
            </a:r>
            <a:r>
              <a:rPr lang="en-US" sz="800" dirty="0" err="1" smtClean="0">
                <a:solidFill>
                  <a:srgbClr val="FFFFFF"/>
                </a:solidFill>
                <a:cs typeface="Arial"/>
              </a:rPr>
              <a:t>yrs</a:t>
            </a:r>
            <a:r>
              <a:rPr lang="en-US" sz="800" dirty="0" smtClean="0">
                <a:solidFill>
                  <a:srgbClr val="FFFFFF"/>
                </a:solidFill>
                <a:cs typeface="Arial"/>
              </a:rPr>
              <a:t>): $3,900/</a:t>
            </a:r>
            <a:r>
              <a:rPr lang="en-US" sz="800" dirty="0" err="1" smtClean="0">
                <a:solidFill>
                  <a:srgbClr val="FFFFFF"/>
                </a:solidFill>
                <a:cs typeface="Arial"/>
              </a:rPr>
              <a:t>yr</a:t>
            </a:r>
            <a:endParaRPr lang="en-US" sz="800" dirty="0" smtClean="0">
              <a:solidFill>
                <a:srgbClr val="FFFFFF"/>
              </a:solidFill>
              <a:cs typeface="Arial"/>
            </a:endParaRPr>
          </a:p>
          <a:p>
            <a:r>
              <a:rPr lang="en-US" sz="800" dirty="0">
                <a:solidFill>
                  <a:srgbClr val="FFFFFF"/>
                </a:solidFill>
                <a:cs typeface="Arial"/>
              </a:rPr>
              <a:t>Average Tuition (4 </a:t>
            </a:r>
            <a:r>
              <a:rPr lang="en-US" sz="800" dirty="0" err="1">
                <a:solidFill>
                  <a:srgbClr val="FFFFFF"/>
                </a:solidFill>
                <a:cs typeface="Arial"/>
              </a:rPr>
              <a:t>yrs</a:t>
            </a:r>
            <a:r>
              <a:rPr lang="en-US" sz="800" dirty="0">
                <a:solidFill>
                  <a:srgbClr val="FFFFFF"/>
                </a:solidFill>
                <a:cs typeface="Arial"/>
              </a:rPr>
              <a:t>): $</a:t>
            </a:r>
            <a:r>
              <a:rPr lang="en-US" sz="800" dirty="0" smtClean="0">
                <a:solidFill>
                  <a:srgbClr val="FFFFFF"/>
                </a:solidFill>
                <a:cs typeface="Arial"/>
              </a:rPr>
              <a:t>9,600/</a:t>
            </a:r>
            <a:r>
              <a:rPr lang="en-US" sz="800" dirty="0" err="1" smtClean="0">
                <a:solidFill>
                  <a:srgbClr val="FFFFFF"/>
                </a:solidFill>
                <a:cs typeface="Arial"/>
              </a:rPr>
              <a:t>yr</a:t>
            </a:r>
            <a:endParaRPr lang="en-US" sz="800" dirty="0">
              <a:solidFill>
                <a:srgbClr val="FFFFFF"/>
              </a:solidFill>
              <a:cs typeface="Arial"/>
            </a:endParaRPr>
          </a:p>
          <a:p>
            <a:pPr lvl="0"/>
            <a:endParaRPr lang="en-US" sz="900" dirty="0" smtClean="0">
              <a:solidFill>
                <a:srgbClr val="FFFFFF"/>
              </a:solidFill>
              <a:cs typeface="Arial"/>
            </a:endParaRPr>
          </a:p>
        </p:txBody>
      </p:sp>
      <p:sp>
        <p:nvSpPr>
          <p:cNvPr id="11" name="TextBox 10"/>
          <p:cNvSpPr txBox="1"/>
          <p:nvPr/>
        </p:nvSpPr>
        <p:spPr>
          <a:xfrm>
            <a:off x="6313005" y="2062488"/>
            <a:ext cx="1789625" cy="754053"/>
          </a:xfrm>
          <a:prstGeom prst="rect">
            <a:avLst/>
          </a:prstGeom>
          <a:noFill/>
        </p:spPr>
        <p:txBody>
          <a:bodyPr wrap="square" rtlCol="0">
            <a:spAutoFit/>
          </a:bodyPr>
          <a:lstStyle/>
          <a:p>
            <a:r>
              <a:rPr lang="en-US" sz="1100" b="1" dirty="0" smtClean="0">
                <a:solidFill>
                  <a:srgbClr val="FFFFFF"/>
                </a:solidFill>
                <a:latin typeface="Arial"/>
                <a:cs typeface="Arial"/>
              </a:rPr>
              <a:t>Dentist</a:t>
            </a:r>
          </a:p>
          <a:p>
            <a:r>
              <a:rPr lang="en-US" sz="800" dirty="0">
                <a:solidFill>
                  <a:srgbClr val="FFFFFF"/>
                </a:solidFill>
                <a:cs typeface="Arial"/>
              </a:rPr>
              <a:t>Median Salary</a:t>
            </a:r>
            <a:r>
              <a:rPr lang="en-US" sz="800" dirty="0" smtClean="0">
                <a:solidFill>
                  <a:srgbClr val="FFFFFF"/>
                </a:solidFill>
                <a:cs typeface="Arial"/>
              </a:rPr>
              <a:t>: $158,460</a:t>
            </a:r>
          </a:p>
          <a:p>
            <a:pPr lvl="0"/>
            <a:r>
              <a:rPr lang="en-US" sz="800" dirty="0" smtClean="0">
                <a:solidFill>
                  <a:srgbClr val="FFFFFF"/>
                </a:solidFill>
                <a:cs typeface="Arial"/>
              </a:rPr>
              <a:t>Job </a:t>
            </a:r>
            <a:r>
              <a:rPr lang="en-US" sz="800" dirty="0">
                <a:solidFill>
                  <a:srgbClr val="FFFFFF"/>
                </a:solidFill>
                <a:cs typeface="Arial"/>
              </a:rPr>
              <a:t>Growth (10 </a:t>
            </a:r>
            <a:r>
              <a:rPr lang="en-US" sz="800" dirty="0" err="1">
                <a:solidFill>
                  <a:srgbClr val="FFFFFF"/>
                </a:solidFill>
                <a:cs typeface="Arial"/>
              </a:rPr>
              <a:t>yr</a:t>
            </a:r>
            <a:r>
              <a:rPr lang="en-US" sz="800" dirty="0">
                <a:solidFill>
                  <a:srgbClr val="FFFFFF"/>
                </a:solidFill>
                <a:cs typeface="Arial"/>
              </a:rPr>
              <a:t>): </a:t>
            </a:r>
            <a:r>
              <a:rPr lang="en-US" sz="800" dirty="0" smtClean="0">
                <a:solidFill>
                  <a:srgbClr val="FFFFFF"/>
                </a:solidFill>
                <a:cs typeface="Arial"/>
              </a:rPr>
              <a:t>9.5%</a:t>
            </a:r>
          </a:p>
          <a:p>
            <a:pPr lvl="0"/>
            <a:r>
              <a:rPr lang="en-US" sz="800" dirty="0" smtClean="0">
                <a:solidFill>
                  <a:srgbClr val="FFFFFF"/>
                </a:solidFill>
                <a:cs typeface="Arial"/>
              </a:rPr>
              <a:t>Annual Openings: 186</a:t>
            </a:r>
          </a:p>
          <a:p>
            <a:pPr lvl="0"/>
            <a:r>
              <a:rPr lang="en-US" sz="800" dirty="0" smtClean="0">
                <a:solidFill>
                  <a:srgbClr val="FFFFFF"/>
                </a:solidFill>
                <a:cs typeface="Arial"/>
              </a:rPr>
              <a:t>Average Tuition (4 </a:t>
            </a:r>
            <a:r>
              <a:rPr lang="en-US" sz="800" dirty="0" err="1" smtClean="0">
                <a:solidFill>
                  <a:srgbClr val="FFFFFF"/>
                </a:solidFill>
                <a:cs typeface="Arial"/>
              </a:rPr>
              <a:t>yrs</a:t>
            </a:r>
            <a:r>
              <a:rPr lang="en-US" sz="800" dirty="0" smtClean="0">
                <a:solidFill>
                  <a:srgbClr val="FFFFFF"/>
                </a:solidFill>
                <a:cs typeface="Arial"/>
              </a:rPr>
              <a:t>): $35,000/</a:t>
            </a:r>
            <a:r>
              <a:rPr lang="en-US" sz="800" dirty="0" err="1" smtClean="0">
                <a:solidFill>
                  <a:srgbClr val="FFFFFF"/>
                </a:solidFill>
                <a:cs typeface="Arial"/>
              </a:rPr>
              <a:t>yr</a:t>
            </a:r>
            <a:endParaRPr lang="en-US" sz="800" dirty="0">
              <a:solidFill>
                <a:srgbClr val="FFFFFF"/>
              </a:solidFill>
              <a:cs typeface="Arial"/>
            </a:endParaRPr>
          </a:p>
        </p:txBody>
      </p:sp>
      <p:sp>
        <p:nvSpPr>
          <p:cNvPr id="12" name="TextBox 11"/>
          <p:cNvSpPr txBox="1"/>
          <p:nvPr/>
        </p:nvSpPr>
        <p:spPr>
          <a:xfrm>
            <a:off x="577959" y="3970514"/>
            <a:ext cx="1764225" cy="769441"/>
          </a:xfrm>
          <a:prstGeom prst="rect">
            <a:avLst/>
          </a:prstGeom>
          <a:noFill/>
        </p:spPr>
        <p:txBody>
          <a:bodyPr wrap="square" rtlCol="0">
            <a:spAutoFit/>
          </a:bodyPr>
          <a:lstStyle/>
          <a:p>
            <a:pPr algn="ctr"/>
            <a:r>
              <a:rPr lang="en-US" sz="1100" dirty="0" smtClean="0">
                <a:latin typeface="Arial"/>
                <a:cs typeface="Arial"/>
              </a:rPr>
              <a:t>Workplace Visits</a:t>
            </a:r>
          </a:p>
          <a:p>
            <a:pPr algn="ctr"/>
            <a:r>
              <a:rPr lang="en-US" sz="1100" dirty="0" smtClean="0">
                <a:latin typeface="Arial"/>
                <a:cs typeface="Arial"/>
              </a:rPr>
              <a:t>Job Shadow</a:t>
            </a:r>
          </a:p>
          <a:p>
            <a:pPr algn="ctr"/>
            <a:r>
              <a:rPr lang="en-US" sz="1100" dirty="0" smtClean="0">
                <a:latin typeface="Arial"/>
                <a:cs typeface="Arial"/>
              </a:rPr>
              <a:t>Internship</a:t>
            </a:r>
          </a:p>
          <a:p>
            <a:pPr algn="ctr"/>
            <a:r>
              <a:rPr lang="en-US" sz="1100" dirty="0" smtClean="0">
                <a:latin typeface="Arial"/>
                <a:cs typeface="Arial"/>
              </a:rPr>
              <a:t>Work</a:t>
            </a:r>
            <a:endParaRPr lang="en-US" sz="1100" dirty="0">
              <a:latin typeface="Arial"/>
              <a:cs typeface="Arial"/>
            </a:endParaRPr>
          </a:p>
        </p:txBody>
      </p:sp>
      <p:sp>
        <p:nvSpPr>
          <p:cNvPr id="13" name="TextBox 12"/>
          <p:cNvSpPr txBox="1"/>
          <p:nvPr/>
        </p:nvSpPr>
        <p:spPr>
          <a:xfrm>
            <a:off x="2478090" y="3970514"/>
            <a:ext cx="1764225" cy="600164"/>
          </a:xfrm>
          <a:prstGeom prst="rect">
            <a:avLst/>
          </a:prstGeom>
          <a:noFill/>
        </p:spPr>
        <p:txBody>
          <a:bodyPr wrap="square" rtlCol="0">
            <a:spAutoFit/>
          </a:bodyPr>
          <a:lstStyle/>
          <a:p>
            <a:pPr algn="ctr"/>
            <a:r>
              <a:rPr lang="en-US" sz="1100" dirty="0">
                <a:cs typeface="Arial"/>
              </a:rPr>
              <a:t>Supervised Experience</a:t>
            </a:r>
          </a:p>
          <a:p>
            <a:pPr algn="ctr"/>
            <a:r>
              <a:rPr lang="en-US" sz="1100" dirty="0">
                <a:cs typeface="Arial"/>
              </a:rPr>
              <a:t>---</a:t>
            </a:r>
          </a:p>
          <a:p>
            <a:pPr algn="ctr"/>
            <a:r>
              <a:rPr lang="en-US" sz="1100" dirty="0">
                <a:cs typeface="Arial"/>
              </a:rPr>
              <a:t>Work</a:t>
            </a:r>
          </a:p>
        </p:txBody>
      </p:sp>
      <p:sp>
        <p:nvSpPr>
          <p:cNvPr id="14" name="TextBox 13"/>
          <p:cNvSpPr txBox="1"/>
          <p:nvPr/>
        </p:nvSpPr>
        <p:spPr>
          <a:xfrm>
            <a:off x="4399671" y="3970514"/>
            <a:ext cx="1764225" cy="769441"/>
          </a:xfrm>
          <a:prstGeom prst="rect">
            <a:avLst/>
          </a:prstGeom>
          <a:noFill/>
        </p:spPr>
        <p:txBody>
          <a:bodyPr wrap="square" rtlCol="0">
            <a:spAutoFit/>
          </a:bodyPr>
          <a:lstStyle/>
          <a:p>
            <a:pPr algn="ctr"/>
            <a:r>
              <a:rPr lang="en-US" sz="1100" dirty="0">
                <a:cs typeface="Arial"/>
              </a:rPr>
              <a:t>Supervised Experience</a:t>
            </a:r>
          </a:p>
          <a:p>
            <a:pPr algn="ctr"/>
            <a:r>
              <a:rPr lang="en-US" sz="1100" dirty="0">
                <a:cs typeface="Arial"/>
              </a:rPr>
              <a:t>Internship</a:t>
            </a:r>
          </a:p>
          <a:p>
            <a:pPr algn="ctr"/>
            <a:r>
              <a:rPr lang="en-US" sz="1100" dirty="0">
                <a:cs typeface="Arial"/>
              </a:rPr>
              <a:t>---</a:t>
            </a:r>
          </a:p>
          <a:p>
            <a:pPr algn="ctr"/>
            <a:r>
              <a:rPr lang="en-US" sz="1100" dirty="0">
                <a:cs typeface="Arial"/>
              </a:rPr>
              <a:t>Work</a:t>
            </a:r>
          </a:p>
        </p:txBody>
      </p:sp>
      <p:sp>
        <p:nvSpPr>
          <p:cNvPr id="15" name="TextBox 14"/>
          <p:cNvSpPr txBox="1"/>
          <p:nvPr/>
        </p:nvSpPr>
        <p:spPr>
          <a:xfrm>
            <a:off x="6313005" y="3970514"/>
            <a:ext cx="1764225" cy="600164"/>
          </a:xfrm>
          <a:prstGeom prst="rect">
            <a:avLst/>
          </a:prstGeom>
          <a:noFill/>
        </p:spPr>
        <p:txBody>
          <a:bodyPr wrap="square" rtlCol="0">
            <a:spAutoFit/>
          </a:bodyPr>
          <a:lstStyle/>
          <a:p>
            <a:pPr algn="ctr"/>
            <a:r>
              <a:rPr lang="en-US" sz="1100" dirty="0">
                <a:cs typeface="Arial"/>
              </a:rPr>
              <a:t>Internship</a:t>
            </a:r>
          </a:p>
          <a:p>
            <a:pPr algn="ctr"/>
            <a:r>
              <a:rPr lang="en-US" sz="1100" dirty="0">
                <a:cs typeface="Arial"/>
              </a:rPr>
              <a:t>---</a:t>
            </a:r>
          </a:p>
          <a:p>
            <a:pPr algn="ctr"/>
            <a:r>
              <a:rPr lang="en-US" sz="1100">
                <a:cs typeface="Arial"/>
              </a:rPr>
              <a:t>Work</a:t>
            </a:r>
            <a:endParaRPr lang="en-US" sz="1100" dirty="0">
              <a:cs typeface="Arial"/>
            </a:endParaRPr>
          </a:p>
        </p:txBody>
      </p:sp>
      <p:sp>
        <p:nvSpPr>
          <p:cNvPr id="16" name="TextBox 15"/>
          <p:cNvSpPr txBox="1"/>
          <p:nvPr/>
        </p:nvSpPr>
        <p:spPr>
          <a:xfrm>
            <a:off x="3754650" y="1158563"/>
            <a:ext cx="1088761" cy="369332"/>
          </a:xfrm>
          <a:prstGeom prst="rect">
            <a:avLst/>
          </a:prstGeom>
          <a:noFill/>
        </p:spPr>
        <p:txBody>
          <a:bodyPr wrap="none" rtlCol="0">
            <a:spAutoFit/>
          </a:bodyPr>
          <a:lstStyle/>
          <a:p>
            <a:pPr algn="ctr"/>
            <a:r>
              <a:rPr lang="en-US" sz="900" b="1" dirty="0" smtClean="0">
                <a:cs typeface="Arial"/>
              </a:rPr>
              <a:t>Certificate,</a:t>
            </a:r>
          </a:p>
          <a:p>
            <a:pPr algn="ctr"/>
            <a:r>
              <a:rPr lang="en-US" sz="900" b="1" dirty="0" smtClean="0">
                <a:cs typeface="Arial"/>
              </a:rPr>
              <a:t>Dental Assisting</a:t>
            </a:r>
            <a:endParaRPr lang="en-US" sz="900" b="1" dirty="0">
              <a:cs typeface="Arial"/>
            </a:endParaRPr>
          </a:p>
        </p:txBody>
      </p:sp>
      <p:sp>
        <p:nvSpPr>
          <p:cNvPr id="17" name="TextBox 16"/>
          <p:cNvSpPr txBox="1"/>
          <p:nvPr/>
        </p:nvSpPr>
        <p:spPr>
          <a:xfrm>
            <a:off x="7593504" y="1158563"/>
            <a:ext cx="1107996" cy="369332"/>
          </a:xfrm>
          <a:prstGeom prst="rect">
            <a:avLst/>
          </a:prstGeom>
          <a:noFill/>
        </p:spPr>
        <p:txBody>
          <a:bodyPr wrap="none" rtlCol="0">
            <a:spAutoFit/>
          </a:bodyPr>
          <a:lstStyle/>
          <a:p>
            <a:pPr algn="ctr"/>
            <a:r>
              <a:rPr lang="en-US" sz="900" b="1" dirty="0" smtClean="0">
                <a:latin typeface="Arial"/>
                <a:cs typeface="Arial"/>
              </a:rPr>
              <a:t>Doctoral Degree,</a:t>
            </a:r>
          </a:p>
          <a:p>
            <a:pPr algn="ctr"/>
            <a:r>
              <a:rPr lang="en-US" sz="900" b="1" dirty="0" smtClean="0">
                <a:latin typeface="Arial"/>
                <a:cs typeface="Arial"/>
              </a:rPr>
              <a:t>Dentistry</a:t>
            </a:r>
            <a:endParaRPr lang="en-US" sz="900" b="1" dirty="0">
              <a:latin typeface="Arial"/>
              <a:cs typeface="Arial"/>
            </a:endParaRPr>
          </a:p>
        </p:txBody>
      </p:sp>
      <p:sp>
        <p:nvSpPr>
          <p:cNvPr id="18" name="TextBox 17"/>
          <p:cNvSpPr txBox="1"/>
          <p:nvPr/>
        </p:nvSpPr>
        <p:spPr>
          <a:xfrm>
            <a:off x="5464544" y="1158563"/>
            <a:ext cx="1531188" cy="369332"/>
          </a:xfrm>
          <a:prstGeom prst="rect">
            <a:avLst/>
          </a:prstGeom>
          <a:noFill/>
        </p:spPr>
        <p:txBody>
          <a:bodyPr wrap="none" rtlCol="0">
            <a:spAutoFit/>
          </a:bodyPr>
          <a:lstStyle/>
          <a:p>
            <a:pPr algn="ctr"/>
            <a:r>
              <a:rPr lang="en-US" sz="900" b="1" dirty="0" smtClean="0">
                <a:latin typeface="Arial"/>
                <a:cs typeface="Arial"/>
              </a:rPr>
              <a:t>Associate or Bachelor’s </a:t>
            </a:r>
          </a:p>
          <a:p>
            <a:pPr algn="ctr"/>
            <a:r>
              <a:rPr lang="en-US" sz="900" b="1" dirty="0" smtClean="0">
                <a:latin typeface="Arial"/>
                <a:cs typeface="Arial"/>
              </a:rPr>
              <a:t>Degree, Dental Hygiene</a:t>
            </a:r>
          </a:p>
        </p:txBody>
      </p:sp>
      <p:pic>
        <p:nvPicPr>
          <p:cNvPr id="19"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6604" y="2058534"/>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4101" y="2058534"/>
            <a:ext cx="190500" cy="190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89873" y="5860623"/>
            <a:ext cx="6205125" cy="391016"/>
            <a:chOff x="489873" y="5860623"/>
            <a:chExt cx="6205125" cy="391016"/>
          </a:xfrm>
        </p:grpSpPr>
        <p:grpSp>
          <p:nvGrpSpPr>
            <p:cNvPr id="22" name="Group 21"/>
            <p:cNvGrpSpPr/>
            <p:nvPr/>
          </p:nvGrpSpPr>
          <p:grpSpPr>
            <a:xfrm>
              <a:off x="590659" y="5860623"/>
              <a:ext cx="1493210" cy="235072"/>
              <a:chOff x="960786" y="6025407"/>
              <a:chExt cx="1493210" cy="235072"/>
            </a:xfrm>
          </p:grpSpPr>
          <p:pic>
            <p:nvPicPr>
              <p:cNvPr id="24" name="Picture 2" descr="C:\Users\tisha.mcglaughlin\Desktop\thumbs_u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786" y="6025407"/>
                <a:ext cx="190500" cy="1905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091362" y="6060424"/>
                <a:ext cx="1362634" cy="200055"/>
              </a:xfrm>
              <a:prstGeom prst="rect">
                <a:avLst/>
              </a:prstGeom>
              <a:noFill/>
            </p:spPr>
            <p:txBody>
              <a:bodyPr wrap="square" rtlCol="0">
                <a:spAutoFit/>
              </a:bodyPr>
              <a:lstStyle/>
              <a:p>
                <a:r>
                  <a:rPr lang="en-US" sz="700" i="1" dirty="0" smtClean="0"/>
                  <a:t>Ohio In-demand Occupations</a:t>
                </a:r>
                <a:endParaRPr lang="en-US" sz="700" i="1" dirty="0"/>
              </a:p>
            </p:txBody>
          </p:sp>
        </p:grpSp>
        <p:sp>
          <p:nvSpPr>
            <p:cNvPr id="27" name="TextBox 26"/>
            <p:cNvSpPr txBox="1"/>
            <p:nvPr/>
          </p:nvSpPr>
          <p:spPr>
            <a:xfrm>
              <a:off x="489873" y="6051584"/>
              <a:ext cx="6205125" cy="200055"/>
            </a:xfrm>
            <a:prstGeom prst="rect">
              <a:avLst/>
            </a:prstGeom>
            <a:noFill/>
          </p:spPr>
          <p:txBody>
            <a:bodyPr wrap="square" rtlCol="0">
              <a:spAutoFit/>
            </a:bodyPr>
            <a:lstStyle/>
            <a:p>
              <a:r>
                <a:rPr lang="en-US" sz="700" i="1" dirty="0">
                  <a:solidFill>
                    <a:schemeClr val="tx2"/>
                  </a:solidFill>
                </a:rPr>
                <a:t>D</a:t>
              </a:r>
              <a:r>
                <a:rPr lang="en-US" sz="700" i="1" dirty="0" smtClean="0">
                  <a:solidFill>
                    <a:schemeClr val="tx2"/>
                  </a:solidFill>
                </a:rPr>
                <a:t>ata reflects 2014 Ohio labor statistics and public institutions of higher education for 2013-2014. For specific tuition costs, visit ohiohighered.org.</a:t>
              </a:r>
              <a:endParaRPr lang="en-US" sz="700" i="1" dirty="0">
                <a:solidFill>
                  <a:schemeClr val="tx2"/>
                </a:solidFill>
              </a:endParaRPr>
            </a:p>
          </p:txBody>
        </p:sp>
      </p:grpSp>
    </p:spTree>
    <p:extLst>
      <p:ext uri="{BB962C8B-B14F-4D97-AF65-F5344CB8AC3E}">
        <p14:creationId xmlns:p14="http://schemas.microsoft.com/office/powerpoint/2010/main" val="361416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3"/>
          <p:cNvGraphicFramePr>
            <a:graphicFrameLocks noChangeAspect="1"/>
          </p:cNvGraphicFramePr>
          <p:nvPr>
            <p:extLst>
              <p:ext uri="{D42A27DB-BD31-4B8C-83A1-F6EECF244321}">
                <p14:modId xmlns:p14="http://schemas.microsoft.com/office/powerpoint/2010/main" val="2843453908"/>
              </p:ext>
            </p:extLst>
          </p:nvPr>
        </p:nvGraphicFramePr>
        <p:xfrm>
          <a:off x="448733" y="1367916"/>
          <a:ext cx="8229598" cy="4567559"/>
        </p:xfrm>
        <a:graphic>
          <a:graphicData uri="http://schemas.openxmlformats.org/drawingml/2006/table">
            <a:tbl>
              <a:tblPr firstRow="1" firstCol="1" lastRow="1" lastCol="1" bandRow="1" bandCol="1"/>
              <a:tblGrid>
                <a:gridCol w="236088"/>
                <a:gridCol w="1598702"/>
                <a:gridCol w="799351"/>
                <a:gridCol w="799351"/>
                <a:gridCol w="799351"/>
                <a:gridCol w="799351"/>
                <a:gridCol w="799351"/>
                <a:gridCol w="799351"/>
                <a:gridCol w="799351"/>
                <a:gridCol w="799351"/>
              </a:tblGrid>
              <a:tr h="148320">
                <a:tc gridSpan="4">
                  <a:txBody>
                    <a:bodyPr/>
                    <a:lstStyle/>
                    <a:p>
                      <a:pPr marL="0" marR="0" indent="0" algn="l" defTabSz="457200" rtl="0" eaLnBrk="1" fontAlgn="auto" latinLnBrk="0" hangingPunct="1">
                        <a:lnSpc>
                          <a:spcPct val="100000"/>
                        </a:lnSpc>
                        <a:spcBef>
                          <a:spcPts val="0"/>
                        </a:spcBef>
                        <a:spcAft>
                          <a:spcPts val="600"/>
                        </a:spcAft>
                        <a:buClrTx/>
                        <a:buSzTx/>
                        <a:buFontTx/>
                        <a:buNone/>
                        <a:tabLst>
                          <a:tab pos="2722245" algn="l"/>
                          <a:tab pos="5484495" algn="l"/>
                        </a:tabLst>
                        <a:defRPr/>
                      </a:pPr>
                      <a:r>
                        <a:rPr lang="en-US" sz="1000" b="0" dirty="0" smtClean="0">
                          <a:effectLst/>
                          <a:latin typeface="Arial"/>
                          <a:ea typeface="Times New Roman"/>
                          <a:cs typeface="Arial"/>
                        </a:rPr>
                        <a:t>Secondary </a:t>
                      </a:r>
                      <a:r>
                        <a:rPr lang="en-US" sz="1000" b="0" dirty="0">
                          <a:effectLst/>
                          <a:latin typeface="Arial"/>
                          <a:ea typeface="Times New Roman"/>
                          <a:cs typeface="Arial"/>
                        </a:rPr>
                        <a:t>Pathway</a:t>
                      </a:r>
                      <a:r>
                        <a:rPr lang="en-US" sz="1000" b="0" dirty="0" smtClean="0">
                          <a:effectLst/>
                          <a:latin typeface="Arial"/>
                          <a:ea typeface="Times New Roman"/>
                          <a:cs typeface="Arial"/>
                        </a:rPr>
                        <a:t>:</a:t>
                      </a:r>
                      <a:r>
                        <a:rPr lang="en-US" sz="1000" b="0" u="none" dirty="0" smtClean="0">
                          <a:solidFill>
                            <a:srgbClr val="1F497D"/>
                          </a:solidFill>
                          <a:effectLst/>
                          <a:latin typeface="Arial"/>
                          <a:ea typeface="Times New Roman"/>
                          <a:cs typeface="Arial"/>
                        </a:rPr>
                        <a:t> </a:t>
                      </a:r>
                      <a:r>
                        <a:rPr lang="en-US" sz="1000" b="1" u="sng" dirty="0" smtClean="0">
                          <a:solidFill>
                            <a:schemeClr val="tx1"/>
                          </a:solidFill>
                          <a:effectLst/>
                          <a:latin typeface="+mn-lt"/>
                          <a:ea typeface="Times New Roman"/>
                          <a:cs typeface="Arial"/>
                        </a:rPr>
                        <a:t>Allied Health and </a:t>
                      </a:r>
                      <a:r>
                        <a:rPr lang="en-US" sz="1000" b="1" u="sng" dirty="0" smtClean="0">
                          <a:solidFill>
                            <a:schemeClr val="tx1"/>
                          </a:solidFill>
                          <a:effectLst/>
                          <a:latin typeface="Arial"/>
                          <a:ea typeface="Times New Roman"/>
                          <a:cs typeface="Arial"/>
                        </a:rPr>
                        <a:t>Nursing</a:t>
                      </a:r>
                      <a:endParaRPr lang="en-US" sz="1000" u="none" dirty="0">
                        <a:solidFill>
                          <a:schemeClr val="tx1"/>
                        </a:solidFill>
                        <a:effectLst/>
                        <a:latin typeface="Arial"/>
                        <a:ea typeface="Times New Roman"/>
                        <a:cs typeface="Arial"/>
                      </a:endParaRPr>
                    </a:p>
                  </a:txBody>
                  <a:tcPr marL="42825" marR="42825" marT="0" marB="0">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a:noFill/>
                    </a:lnB>
                    <a:lnBlToTr w="3175" cap="flat" cmpd="sng" algn="ctr">
                      <a:noFill/>
                      <a:prstDash val="solid"/>
                      <a:round/>
                      <a:headEnd type="none" w="med" len="med"/>
                      <a:tailEnd type="none" w="med" len="med"/>
                    </a:lnBlToTr>
                  </a:tcPr>
                </a:tc>
                <a:tc hMerge="1">
                  <a:txBody>
                    <a:bodyPr/>
                    <a:lstStyle/>
                    <a:p>
                      <a:endParaRPr lang="en-US" dirty="0"/>
                    </a:p>
                  </a:txBody>
                  <a:tcPr/>
                </a:tc>
                <a:tc hMerge="1">
                  <a:txBody>
                    <a:bodyPr/>
                    <a:lstStyle/>
                    <a:p>
                      <a:endParaRPr lang="en-US"/>
                    </a:p>
                  </a:txBody>
                  <a:tcPr/>
                </a:tc>
                <a:tc hMerge="1">
                  <a:txBody>
                    <a:bodyPr/>
                    <a:lstStyle/>
                    <a:p>
                      <a:endParaRPr lang="en-US"/>
                    </a:p>
                  </a:txBody>
                  <a:tcPr/>
                </a:tc>
                <a:tc gridSpan="6">
                  <a:txBody>
                    <a:bodyPr/>
                    <a:lstStyle/>
                    <a:p>
                      <a:pPr marL="0" marR="0">
                        <a:spcBef>
                          <a:spcPts val="0"/>
                        </a:spcBef>
                        <a:spcAft>
                          <a:spcPts val="600"/>
                        </a:spcAft>
                        <a:tabLst>
                          <a:tab pos="2722245" algn="l"/>
                          <a:tab pos="5484495" algn="l"/>
                        </a:tabLst>
                      </a:pPr>
                      <a:r>
                        <a:rPr lang="en-US" sz="1000" b="0" dirty="0" smtClean="0">
                          <a:effectLst/>
                          <a:latin typeface="Arial"/>
                          <a:ea typeface="Times New Roman"/>
                          <a:cs typeface="Arial"/>
                        </a:rPr>
                        <a:t>Postsecondary Program: </a:t>
                      </a:r>
                      <a:r>
                        <a:rPr lang="en-US" sz="1000" b="1" u="sng" dirty="0" smtClean="0">
                          <a:solidFill>
                            <a:srgbClr val="000000"/>
                          </a:solidFill>
                          <a:effectLst/>
                          <a:latin typeface="Arial"/>
                          <a:ea typeface="Times New Roman"/>
                          <a:cs typeface="Arial"/>
                        </a:rPr>
                        <a:t>Dental Hygiene</a:t>
                      </a:r>
                      <a:endParaRPr lang="en-US" sz="1000" dirty="0">
                        <a:solidFill>
                          <a:srgbClr val="000000"/>
                        </a:solidFill>
                        <a:effectLst/>
                        <a:latin typeface="Arial"/>
                        <a:ea typeface="Times New Roman"/>
                        <a:cs typeface="Arial"/>
                      </a:endParaRPr>
                    </a:p>
                  </a:txBody>
                  <a:tcPr marL="42825" marR="42825" marT="0" marB="0">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a:noFill/>
                    </a:lnB>
                    <a:lnBlToTr w="3175" cap="flat" cmpd="sng" algn="ctr">
                      <a:noFill/>
                      <a:prstDash val="solid"/>
                      <a:round/>
                      <a:headEnd type="none" w="med" len="med"/>
                      <a:tailEnd type="none" w="med" len="me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gridSpan="10">
                  <a:txBody>
                    <a:bodyPr/>
                    <a:lstStyle/>
                    <a:p>
                      <a:pPr marL="0" marR="0" algn="ctr">
                        <a:spcBef>
                          <a:spcPts val="0"/>
                        </a:spcBef>
                        <a:spcAft>
                          <a:spcPts val="0"/>
                        </a:spcAft>
                      </a:pPr>
                      <a:endParaRPr lang="en-US" sz="100"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1620">
                <a:tc gridSpan="10">
                  <a:txBody>
                    <a:bodyPr/>
                    <a:lstStyle/>
                    <a:p>
                      <a:pPr marL="0" marR="0" algn="ctr">
                        <a:spcBef>
                          <a:spcPts val="0"/>
                        </a:spcBef>
                        <a:spcAft>
                          <a:spcPts val="0"/>
                        </a:spcAft>
                      </a:pPr>
                      <a:r>
                        <a:rPr lang="en-US" sz="1200" b="1" dirty="0" smtClean="0">
                          <a:effectLst/>
                          <a:latin typeface="Arial"/>
                          <a:ea typeface="Times New Roman"/>
                          <a:cs typeface="Arial"/>
                        </a:rPr>
                        <a:t>An Example of Courses </a:t>
                      </a:r>
                      <a:r>
                        <a:rPr lang="en-US" sz="1200" b="1" dirty="0">
                          <a:effectLst/>
                          <a:latin typeface="Arial"/>
                          <a:ea typeface="Times New Roman"/>
                          <a:cs typeface="Arial"/>
                        </a:rPr>
                        <a:t>with Secondary and </a:t>
                      </a:r>
                      <a:r>
                        <a:rPr lang="en-US" sz="1200" b="1" dirty="0" smtClean="0">
                          <a:effectLst/>
                          <a:latin typeface="Arial"/>
                          <a:ea typeface="Times New Roman"/>
                          <a:cs typeface="Arial"/>
                        </a:rPr>
                        <a:t>Postsecondary </a:t>
                      </a:r>
                      <a:r>
                        <a:rPr lang="en-US" sz="1200" b="1" dirty="0">
                          <a:effectLst/>
                          <a:latin typeface="Arial"/>
                          <a:ea typeface="Times New Roman"/>
                          <a:cs typeface="Arial"/>
                        </a:rPr>
                        <a:t>Credits</a:t>
                      </a:r>
                      <a:endParaRPr lang="en-US" sz="1200"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4334">
                <a:tc rowSpan="4">
                  <a:txBody>
                    <a:bodyPr/>
                    <a:lstStyle/>
                    <a:p>
                      <a:pPr marL="71755" marR="71755" algn="ctr">
                        <a:spcBef>
                          <a:spcPts val="0"/>
                        </a:spcBef>
                        <a:spcAft>
                          <a:spcPts val="0"/>
                        </a:spcAft>
                      </a:pPr>
                      <a:r>
                        <a:rPr lang="en-US" sz="1000" b="1" dirty="0">
                          <a:solidFill>
                            <a:srgbClr val="000000"/>
                          </a:solidFill>
                          <a:effectLst/>
                          <a:latin typeface="Arial"/>
                          <a:ea typeface="Times New Roman"/>
                          <a:cs typeface="Arial"/>
                        </a:rPr>
                        <a:t>Secondary</a:t>
                      </a:r>
                      <a:endParaRPr lang="en-US" sz="1000" b="1" dirty="0">
                        <a:effectLst/>
                        <a:latin typeface="Arial"/>
                        <a:ea typeface="Times New Roman"/>
                        <a:cs typeface="Arial"/>
                      </a:endParaRPr>
                    </a:p>
                  </a:txBody>
                  <a:tcPr marL="42825" marR="42825" marT="0" marB="0" vert="vert270" anchor="ctr">
                    <a:lnL w="3175"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marL="0" marR="0" algn="ctr">
                        <a:spcBef>
                          <a:spcPts val="0"/>
                        </a:spcBef>
                        <a:spcAft>
                          <a:spcPts val="0"/>
                        </a:spcAft>
                      </a:pPr>
                      <a:r>
                        <a:rPr lang="en-US" sz="800" b="1" baseline="0" dirty="0">
                          <a:effectLst/>
                          <a:latin typeface="Arial"/>
                          <a:ea typeface="Times New Roman"/>
                          <a:cs typeface="Arial"/>
                        </a:rPr>
                        <a:t>7</a:t>
                      </a:r>
                    </a:p>
                    <a:p>
                      <a:pPr marL="0" marR="0" algn="ctr">
                        <a:spcBef>
                          <a:spcPts val="0"/>
                        </a:spcBef>
                        <a:spcAft>
                          <a:spcPts val="0"/>
                        </a:spcAft>
                      </a:pPr>
                      <a:r>
                        <a:rPr lang="en-US" sz="800" b="1" baseline="0" dirty="0" smtClean="0">
                          <a:effectLst/>
                          <a:latin typeface="Arial"/>
                          <a:ea typeface="Times New Roman"/>
                          <a:cs typeface="Arial"/>
                        </a:rPr>
                        <a:t>8</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Algebra</a:t>
                      </a:r>
                      <a:r>
                        <a:rPr lang="en-US" sz="800" b="0" i="0" baseline="0" dirty="0" smtClean="0">
                          <a:latin typeface="Arial"/>
                          <a:cs typeface="Arial"/>
                        </a:rPr>
                        <a:t> 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Physical Science</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Social Studies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Fine Arts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Health Science &amp; Technology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70249">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9</a:t>
                      </a:r>
                    </a:p>
                    <a:p>
                      <a:pPr marL="0" marR="0" algn="ctr">
                        <a:spcBef>
                          <a:spcPts val="0"/>
                        </a:spcBef>
                        <a:spcAft>
                          <a:spcPts val="0"/>
                        </a:spcAft>
                      </a:pPr>
                      <a:r>
                        <a:rPr lang="en-US" sz="800" b="1" baseline="0" dirty="0">
                          <a:effectLst/>
                          <a:latin typeface="Arial"/>
                          <a:ea typeface="Times New Roman"/>
                          <a:cs typeface="Arial"/>
                        </a:rPr>
                        <a:t>10</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II</a:t>
                      </a: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Geometry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Biology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World History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mn-lt"/>
                          <a:cs typeface="Arial"/>
                        </a:rPr>
                        <a:t>Health (.5)</a:t>
                      </a:r>
                    </a:p>
                    <a:p>
                      <a:pPr algn="ctr"/>
                      <a:r>
                        <a:rPr lang="en-US" sz="800" b="0" i="0" dirty="0" smtClean="0">
                          <a:latin typeface="+mn-lt"/>
                          <a:cs typeface="Arial"/>
                        </a:rPr>
                        <a:t>PE</a:t>
                      </a:r>
                      <a:r>
                        <a:rPr lang="en-US" sz="800" b="0" i="0" baseline="0" dirty="0" smtClean="0">
                          <a:latin typeface="+mn-lt"/>
                          <a:cs typeface="Arial"/>
                        </a:rPr>
                        <a:t> (.5)</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Principles of Allied Health</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World Languages</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78297">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11</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III</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Algebra</a:t>
                      </a:r>
                      <a:r>
                        <a:rPr lang="en-US" sz="800" b="0" i="0" baseline="0" dirty="0" smtClean="0">
                          <a:latin typeface="+mn-lt"/>
                          <a:cs typeface="Arial"/>
                        </a:rPr>
                        <a:t> II</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Chemistry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algn="ctr"/>
                      <a:r>
                        <a:rPr lang="en-US" sz="800" b="0" i="0" dirty="0" smtClean="0">
                          <a:latin typeface="Arial"/>
                          <a:cs typeface="Arial"/>
                        </a:rPr>
                        <a:t>U.S. History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Dental Technology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Medical Terminology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dirty="0" smtClean="0"/>
                        <a:t>World Languages</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endParaRPr lang="en-US" dirty="0"/>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386347">
                <a:tc vMerge="1">
                  <a:txBody>
                    <a:bodyPr/>
                    <a:lstStyle/>
                    <a:p>
                      <a:endParaRPr lang="en-US"/>
                    </a:p>
                  </a:txBody>
                  <a:tcPr/>
                </a:tc>
                <a:tc>
                  <a:txBody>
                    <a:bodyPr/>
                    <a:lstStyle/>
                    <a:p>
                      <a:pPr marL="0" marR="0" algn="ctr">
                        <a:spcBef>
                          <a:spcPts val="0"/>
                        </a:spcBef>
                        <a:spcAft>
                          <a:spcPts val="0"/>
                        </a:spcAft>
                      </a:pPr>
                      <a:r>
                        <a:rPr lang="en-US" sz="800" b="1" baseline="0" dirty="0">
                          <a:effectLst/>
                          <a:latin typeface="Arial"/>
                          <a:ea typeface="Times New Roman"/>
                          <a:cs typeface="Arial"/>
                        </a:rPr>
                        <a:t>12</a:t>
                      </a:r>
                    </a:p>
                  </a:txBody>
                  <a:tcPr marL="42825" marR="42825" marT="0" marB="0" anchor="ctr">
                    <a:lnL w="6350" cap="flat" cmpd="sng" algn="ctr">
                      <a:solidFill>
                        <a:srgbClr val="FFFFFF"/>
                      </a:solidFill>
                      <a:prstDash val="solid"/>
                      <a:round/>
                      <a:headEnd type="none" w="med" len="med"/>
                      <a:tailEnd type="none" w="med" len="med"/>
                    </a:lnL>
                    <a:lnR w="3175" cap="flat" cmpd="sng" algn="ctr">
                      <a:solidFill>
                        <a:prstClr val="white"/>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r>
                        <a:rPr lang="en-US" sz="800" b="0" i="0" dirty="0" smtClean="0">
                          <a:latin typeface="Arial"/>
                          <a:cs typeface="Arial"/>
                        </a:rPr>
                        <a:t>English IV</a:t>
                      </a:r>
                      <a:endParaRPr lang="en-US" sz="800" b="0" i="0" dirty="0">
                        <a:latin typeface="Arial"/>
                        <a:cs typeface="Arial"/>
                      </a:endParaRPr>
                    </a:p>
                  </a:txBody>
                  <a:tcPr marL="42825" marR="42825" marT="0" marB="0" anchor="ctr">
                    <a:lnL w="317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Trigonometry/ Calculus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mn-lt"/>
                          <a:cs typeface="Arial"/>
                        </a:rPr>
                        <a:t>Anatomy &amp; Physiology</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U.S. Government</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Dental Radiography</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Oral Diagnosis &amp; Treatment Planning</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F9BE00"/>
                    </a:solidFill>
                  </a:tcPr>
                </a:tc>
                <a:tc>
                  <a:txBody>
                    <a:bodyPr/>
                    <a:lstStyle/>
                    <a:p>
                      <a:endParaRPr lang="en-US"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c>
                  <a:txBody>
                    <a:bodyPr/>
                    <a:lstStyle/>
                    <a:p>
                      <a:pPr algn="ct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74160">
                <a:tc>
                  <a:txBody>
                    <a:bodyPr/>
                    <a:lstStyle/>
                    <a:p>
                      <a:pPr marL="71755" marR="71755" algn="ctr">
                        <a:spcBef>
                          <a:spcPts val="0"/>
                        </a:spcBef>
                        <a:spcAft>
                          <a:spcPts val="0"/>
                        </a:spcAft>
                      </a:pPr>
                      <a:endParaRPr lang="en-US" sz="5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marL="71755" marR="71755" algn="ctr">
                        <a:spcBef>
                          <a:spcPts val="0"/>
                        </a:spcBef>
                        <a:spcAft>
                          <a:spcPts val="0"/>
                        </a:spcAft>
                      </a:pPr>
                      <a:endParaRPr lang="en-US" sz="500" b="0" spc="0" dirty="0">
                        <a:effectLst/>
                        <a:latin typeface="Arial"/>
                        <a:ea typeface="Times New Roman"/>
                        <a:cs typeface="Arial"/>
                      </a:endParaRPr>
                    </a:p>
                  </a:txBody>
                  <a:tcPr marL="42825" marR="4282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12700" cap="flat" cmpd="sng" algn="ctr">
                      <a:no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algn="ctr"/>
                      <a:endParaRPr lang="en-US" sz="5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a:txBody>
                    <a:bodyPr/>
                    <a:lstStyle/>
                    <a:p>
                      <a:pPr marL="0" marR="0" algn="ctr">
                        <a:spcBef>
                          <a:spcPts val="0"/>
                        </a:spcBef>
                        <a:spcAft>
                          <a:spcPts val="0"/>
                        </a:spcAft>
                      </a:pPr>
                      <a:endParaRPr lang="en-US" sz="5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r>
              <a:tr h="386510">
                <a:tc rowSpan="4">
                  <a:txBody>
                    <a:bodyPr/>
                    <a:lstStyle/>
                    <a:p>
                      <a:pPr marL="71755" marR="71755" algn="ctr">
                        <a:spcBef>
                          <a:spcPts val="0"/>
                        </a:spcBef>
                        <a:spcAft>
                          <a:spcPts val="0"/>
                        </a:spcAft>
                      </a:pPr>
                      <a:r>
                        <a:rPr lang="en-US" sz="1000" b="1" dirty="0" smtClean="0">
                          <a:effectLst/>
                          <a:latin typeface="Arial"/>
                          <a:ea typeface="Times New Roman"/>
                          <a:cs typeface="Arial"/>
                        </a:rPr>
                        <a:t>Postsecondary</a:t>
                      </a:r>
                      <a:endParaRPr lang="en-US" sz="1000" b="1" dirty="0">
                        <a:effectLst/>
                        <a:latin typeface="Arial"/>
                        <a:ea typeface="Times New Roman"/>
                        <a:cs typeface="Arial"/>
                      </a:endParaRPr>
                    </a:p>
                  </a:txBody>
                  <a:tcPr marL="42825" marR="42825" marT="0" marB="0" vert="vert270" anchor="ctr">
                    <a:lnL w="3175" cap="flat" cmpd="sng" algn="ctr">
                      <a:no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marL="71755" marR="71755" algn="ctr">
                        <a:spcBef>
                          <a:spcPts val="0"/>
                        </a:spcBef>
                        <a:spcAft>
                          <a:spcPts val="0"/>
                        </a:spcAft>
                      </a:pPr>
                      <a:r>
                        <a:rPr lang="en-US" sz="800" b="1" spc="0" baseline="0" dirty="0">
                          <a:solidFill>
                            <a:srgbClr val="000000"/>
                          </a:solidFill>
                          <a:effectLst/>
                          <a:latin typeface="Arial"/>
                          <a:ea typeface="Times New Roman"/>
                          <a:cs typeface="Arial"/>
                        </a:rPr>
                        <a:t>Year 1</a:t>
                      </a:r>
                      <a:endParaRPr lang="en-US" sz="800" b="1" spc="0" baseline="0" dirty="0">
                        <a:effectLst/>
                        <a:latin typeface="Arial"/>
                        <a:ea typeface="Times New Roman"/>
                        <a:cs typeface="Arial"/>
                      </a:endParaRPr>
                    </a:p>
                    <a:p>
                      <a:pPr marL="71755" marR="71755" algn="ctr">
                        <a:spcBef>
                          <a:spcPts val="0"/>
                        </a:spcBef>
                        <a:spcAft>
                          <a:spcPts val="0"/>
                        </a:spcAft>
                      </a:pPr>
                      <a:r>
                        <a:rPr lang="en-US" sz="800" b="1" spc="0" baseline="0" dirty="0">
                          <a:solidFill>
                            <a:srgbClr val="000000"/>
                          </a:solidFill>
                          <a:effectLst/>
                          <a:latin typeface="Arial"/>
                          <a:ea typeface="Times New Roman"/>
                          <a:cs typeface="Arial"/>
                        </a:rPr>
                        <a:t>1st Semester</a:t>
                      </a:r>
                      <a:endParaRPr lang="en-US" sz="800" b="1" spc="0" baseline="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College Seminar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Human </a:t>
                      </a:r>
                      <a:r>
                        <a:rPr lang="en-US" sz="800" b="0" i="0" dirty="0" err="1" smtClean="0">
                          <a:latin typeface="+mn-lt"/>
                          <a:cs typeface="Arial"/>
                        </a:rPr>
                        <a:t>Patho</a:t>
                      </a:r>
                      <a:r>
                        <a:rPr lang="en-US" sz="800" b="0" i="0" dirty="0" smtClean="0">
                          <a:latin typeface="+mn-lt"/>
                          <a:cs typeface="Arial"/>
                        </a:rPr>
                        <a:t>-physiology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Dental Anatomy &amp; Physiology</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Dental Hygiene</a:t>
                      </a:r>
                      <a:r>
                        <a:rPr lang="en-US" sz="800" b="0" i="0" baseline="0" dirty="0" smtClean="0">
                          <a:latin typeface="Arial"/>
                          <a:cs typeface="Arial"/>
                        </a:rPr>
                        <a:t> Pre-Clinic</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Intro to Dental Hygiene</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algn="ctr"/>
                      <a:r>
                        <a:rPr lang="en-US" sz="800" b="0" i="0" dirty="0" smtClean="0">
                          <a:latin typeface="Arial"/>
                          <a:cs typeface="Arial"/>
                        </a:rPr>
                        <a:t>Periodontology</a:t>
                      </a:r>
                      <a:r>
                        <a:rPr lang="en-US" sz="800" b="0" i="0" baseline="0" dirty="0" smtClean="0">
                          <a:latin typeface="Arial"/>
                          <a:cs typeface="Arial"/>
                        </a:rPr>
                        <a:t> 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Preventive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a:effectLst/>
                          <a:latin typeface="Arial"/>
                          <a:ea typeface="Times New Roman"/>
                          <a:cs typeface="Arial"/>
                        </a:rPr>
                        <a:t> </a:t>
                      </a:r>
                      <a:r>
                        <a:rPr lang="en-US" sz="800" b="0" i="0" dirty="0" smtClean="0">
                          <a:latin typeface="+mn-lt"/>
                          <a:cs typeface="Arial"/>
                        </a:rPr>
                        <a:t>Techniques I </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02445">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1</a:t>
                      </a:r>
                    </a:p>
                    <a:p>
                      <a:pPr marL="71755" marR="71755" algn="ctr">
                        <a:spcBef>
                          <a:spcPts val="0"/>
                        </a:spcBef>
                        <a:spcAft>
                          <a:spcPts val="0"/>
                        </a:spcAft>
                      </a:pPr>
                      <a:r>
                        <a:rPr lang="en-US" sz="800" b="1" spc="0" baseline="0" dirty="0">
                          <a:effectLst/>
                          <a:latin typeface="Arial"/>
                          <a:ea typeface="Times New Roman"/>
                          <a:cs typeface="Arial"/>
                        </a:rPr>
                        <a:t>2nd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English</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Intro to Microbiology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Techniques II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Clinic 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Oral</a:t>
                      </a:r>
                      <a:r>
                        <a:rPr lang="en-US" sz="800" b="0" i="0" baseline="0" dirty="0" smtClean="0">
                          <a:latin typeface="+mn-lt"/>
                          <a:cs typeface="Arial"/>
                        </a:rPr>
                        <a:t> Pathology</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Periodontology</a:t>
                      </a:r>
                      <a:r>
                        <a:rPr lang="en-US" sz="800" b="0" i="0" baseline="0" dirty="0" smtClean="0">
                          <a:latin typeface="+mn-lt"/>
                          <a:cs typeface="Arial"/>
                        </a:rPr>
                        <a:t> II</a:t>
                      </a:r>
                      <a:endParaRPr lang="en-US" sz="800" b="0" i="0" dirty="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Community Health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smtClean="0">
                          <a:effectLst/>
                          <a:latin typeface="Arial"/>
                          <a:ea typeface="Times New Roman"/>
                          <a:cs typeface="Arial"/>
                        </a:rPr>
                        <a:t>Dental Radiography</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378297">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2</a:t>
                      </a:r>
                    </a:p>
                    <a:p>
                      <a:pPr marL="71755" marR="71755" algn="ctr">
                        <a:spcBef>
                          <a:spcPts val="0"/>
                        </a:spcBef>
                        <a:spcAft>
                          <a:spcPts val="0"/>
                        </a:spcAft>
                      </a:pPr>
                      <a:r>
                        <a:rPr lang="en-US" sz="800" b="1" spc="0" baseline="0" dirty="0">
                          <a:effectLst/>
                          <a:latin typeface="Arial"/>
                          <a:ea typeface="Times New Roman"/>
                          <a:cs typeface="Arial"/>
                        </a:rPr>
                        <a:t>1st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Interpersonal</a:t>
                      </a:r>
                      <a:r>
                        <a:rPr lang="en-US" sz="800" b="0" i="0" baseline="0" dirty="0" smtClean="0">
                          <a:latin typeface="Arial"/>
                          <a:cs typeface="Arial"/>
                        </a:rPr>
                        <a:t> Communication</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Community Health</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Techniques III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Clinic II</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Sociology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mn-lt"/>
                          <a:cs typeface="Arial"/>
                        </a:rPr>
                        <a:t>Pharmacology</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Dental Materials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algn="ctr">
                        <a:spcBef>
                          <a:spcPts val="0"/>
                        </a:spcBef>
                        <a:spcAft>
                          <a:spcPts val="0"/>
                        </a:spcAft>
                      </a:pPr>
                      <a:r>
                        <a:rPr lang="en-US" sz="800" b="0" i="0" dirty="0" smtClean="0">
                          <a:effectLst/>
                          <a:latin typeface="Arial"/>
                          <a:ea typeface="Times New Roman"/>
                          <a:cs typeface="Arial"/>
                        </a:rPr>
                        <a:t>Pain Management</a:t>
                      </a:r>
                      <a:endParaRPr lang="en-US" sz="800" b="0" i="0" dirty="0">
                        <a:effectLst/>
                        <a:latin typeface="Arial"/>
                        <a:ea typeface="Times New Roman"/>
                        <a:cs typeface="Arial"/>
                      </a:endParaRP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r>
              <a:tr h="402597">
                <a:tc vMerge="1">
                  <a:txBody>
                    <a:bodyPr/>
                    <a:lstStyle/>
                    <a:p>
                      <a:endParaRPr lang="en-US"/>
                    </a:p>
                  </a:txBody>
                  <a:tcPr/>
                </a:tc>
                <a:tc>
                  <a:txBody>
                    <a:bodyPr/>
                    <a:lstStyle/>
                    <a:p>
                      <a:pPr marL="71755" marR="71755" algn="ctr">
                        <a:spcBef>
                          <a:spcPts val="0"/>
                        </a:spcBef>
                        <a:spcAft>
                          <a:spcPts val="0"/>
                        </a:spcAft>
                      </a:pPr>
                      <a:r>
                        <a:rPr lang="en-US" sz="800" b="1" spc="0" baseline="0" dirty="0">
                          <a:effectLst/>
                          <a:latin typeface="Arial"/>
                          <a:ea typeface="Times New Roman"/>
                          <a:cs typeface="Arial"/>
                        </a:rPr>
                        <a:t>Year 2</a:t>
                      </a:r>
                    </a:p>
                    <a:p>
                      <a:pPr marL="71755" marR="71755" algn="ctr">
                        <a:spcBef>
                          <a:spcPts val="0"/>
                        </a:spcBef>
                        <a:spcAft>
                          <a:spcPts val="0"/>
                        </a:spcAft>
                      </a:pPr>
                      <a:r>
                        <a:rPr lang="en-US" sz="800" b="1" spc="0" baseline="0" dirty="0">
                          <a:effectLst/>
                          <a:latin typeface="Arial"/>
                          <a:ea typeface="Times New Roman"/>
                          <a:cs typeface="Arial"/>
                        </a:rPr>
                        <a:t>2nd Semester</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5"/>
                    </a:solidFill>
                  </a:tcPr>
                </a:tc>
                <a:tc>
                  <a:txBody>
                    <a:bodyPr/>
                    <a:lstStyle/>
                    <a:p>
                      <a:pPr algn="ctr"/>
                      <a:r>
                        <a:rPr lang="en-US" sz="800" b="0" i="0" dirty="0" smtClean="0">
                          <a:latin typeface="Arial"/>
                          <a:cs typeface="Arial"/>
                        </a:rPr>
                        <a:t>Oral Communication</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dirty="0" smtClean="0"/>
                        <a:t>College Algebra</a:t>
                      </a:r>
                      <a:endParaRPr lang="en-US" sz="800"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Techniques IV</a:t>
                      </a: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Clinic III</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dirty="0" smtClean="0"/>
                        <a:t> Psychology</a:t>
                      </a:r>
                      <a:endParaRPr lang="en-US" sz="800" dirty="0"/>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algn="ctr"/>
                      <a:r>
                        <a:rPr lang="en-US" sz="800" b="0" i="0" dirty="0" smtClean="0">
                          <a:latin typeface="Arial"/>
                          <a:cs typeface="Arial"/>
                        </a:rPr>
                        <a:t>Dental</a:t>
                      </a:r>
                      <a:r>
                        <a:rPr lang="en-US" sz="800" b="0" i="0" baseline="0" dirty="0" smtClean="0">
                          <a:latin typeface="Arial"/>
                          <a:cs typeface="Arial"/>
                        </a:rPr>
                        <a:t> Hygiene Case &amp; Concepts</a:t>
                      </a:r>
                      <a:endParaRPr lang="en-US" sz="800" b="0" i="0" dirty="0">
                        <a:latin typeface="Arial"/>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6DABE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dirty="0" smtClean="0">
                          <a:latin typeface="+mn-lt"/>
                          <a:cs typeface="Arial"/>
                        </a:rPr>
                        <a:t>Humanities</a:t>
                      </a:r>
                      <a:r>
                        <a:rPr lang="en-US" sz="800" b="0" i="0" baseline="0" dirty="0" smtClean="0">
                          <a:latin typeface="+mn-lt"/>
                          <a:cs typeface="Arial"/>
                        </a:rPr>
                        <a:t> Elective</a:t>
                      </a:r>
                      <a:endParaRPr lang="en-US" sz="800" b="0" i="0" dirty="0" smtClean="0">
                        <a:latin typeface="+mn-lt"/>
                        <a:cs typeface="Arial"/>
                      </a:endParaRPr>
                    </a:p>
                  </a:txBody>
                  <a:tcPr marL="42825" marR="42825" marT="0" marB="0" anchor="ctr">
                    <a:lnL w="6350"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E26427"/>
                    </a:solidFill>
                  </a:tcPr>
                </a:tc>
                <a:tc>
                  <a:txBody>
                    <a:bodyPr/>
                    <a:lstStyle/>
                    <a:p>
                      <a:pPr marL="0" marR="0" algn="ctr">
                        <a:spcBef>
                          <a:spcPts val="0"/>
                        </a:spcBef>
                        <a:spcAft>
                          <a:spcPts val="0"/>
                        </a:spcAft>
                      </a:pPr>
                      <a:r>
                        <a:rPr lang="en-US" sz="800" b="0" i="0" dirty="0">
                          <a:effectLst/>
                          <a:latin typeface="Arial"/>
                          <a:ea typeface="Times New Roman"/>
                          <a:cs typeface="Arial"/>
                        </a:rPr>
                        <a:t> </a:t>
                      </a:r>
                    </a:p>
                  </a:txBody>
                  <a:tcPr marL="42825" marR="42825" marT="0" marB="0" anchor="ctr">
                    <a:lnL w="6350" cap="flat" cmpd="sng" algn="ctr">
                      <a:solidFill>
                        <a:prstClr val="white"/>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rgbClr val="D9D9D9"/>
                    </a:solidFill>
                  </a:tcPr>
                </a:tc>
              </a:tr>
              <a:tr h="88992">
                <a:tc rowSpan="5">
                  <a:txBody>
                    <a:bodyPr/>
                    <a:lstStyle/>
                    <a:p>
                      <a:endParaRPr lang="en-US" dirty="0"/>
                    </a:p>
                  </a:txBody>
                  <a:tcPr marL="42825" marR="42825" marT="0" marB="0" vert="vert270"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9">
                  <a:txBody>
                    <a:bodyPr/>
                    <a:lstStyle/>
                    <a:p>
                      <a:endParaRPr lang="en-US" sz="6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9953">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mn-lt"/>
                          <a:ea typeface="Times New Roman"/>
                          <a:cs typeface="Arial"/>
                        </a:rPr>
                        <a:t>High</a:t>
                      </a:r>
                      <a:r>
                        <a:rPr lang="en-US" sz="700" b="1" baseline="0" dirty="0" smtClean="0">
                          <a:effectLst/>
                          <a:latin typeface="+mn-lt"/>
                          <a:ea typeface="Times New Roman"/>
                          <a:cs typeface="Arial"/>
                        </a:rPr>
                        <a:t> School </a:t>
                      </a:r>
                      <a:r>
                        <a:rPr lang="en-US" sz="700" b="1" dirty="0" smtClean="0">
                          <a:effectLst/>
                          <a:latin typeface="+mn-lt"/>
                          <a:ea typeface="Times New Roman"/>
                          <a:cs typeface="Arial"/>
                        </a:rPr>
                        <a:t>Career-Technical</a:t>
                      </a:r>
                      <a:r>
                        <a:rPr lang="en-US" sz="700" b="1" baseline="0" dirty="0" smtClean="0">
                          <a:effectLst/>
                          <a:latin typeface="+mn-lt"/>
                          <a:ea typeface="Times New Roman"/>
                          <a:cs typeface="Arial"/>
                        </a:rPr>
                        <a:t> Education </a:t>
                      </a:r>
                      <a:r>
                        <a:rPr lang="en-US" sz="700" b="1" dirty="0" smtClean="0">
                          <a:effectLst/>
                          <a:latin typeface="+mn-lt"/>
                          <a:ea typeface="Times New Roman"/>
                          <a:cs typeface="Arial"/>
                        </a:rPr>
                        <a:t>Program </a:t>
                      </a:r>
                      <a:r>
                        <a:rPr lang="en-US" sz="700" b="1" baseline="0" dirty="0" smtClean="0">
                          <a:effectLst/>
                          <a:latin typeface="+mn-lt"/>
                          <a:ea typeface="Times New Roman"/>
                          <a:cs typeface="Arial"/>
                        </a:rPr>
                        <a:t>Courses</a:t>
                      </a:r>
                      <a:endParaRPr lang="en-US" sz="700" b="1" dirty="0" smtClean="0">
                        <a:effectLst/>
                        <a:latin typeface="+mn-lt"/>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2"/>
                    </a:solidFill>
                  </a:tcPr>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173">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High School Courses for Postsecondary Credit (Including Apprenticeship Hours) and the Corresponding Postsecondary Courses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rgbClr val="B8CC3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3173">
                <a:tc vMerge="1">
                  <a:txBody>
                    <a:bodyPr/>
                    <a:lstStyle/>
                    <a:p>
                      <a:endParaRPr lang="en-US"/>
                    </a:p>
                  </a:txBody>
                  <a:tcPr/>
                </a:tc>
                <a:tc>
                  <a:txBody>
                    <a:bodyPr/>
                    <a:lstStyle/>
                    <a:p>
                      <a:pPr marL="0" marR="0" algn="ctr">
                        <a:spcBef>
                          <a:spcPts val="0"/>
                        </a:spcBef>
                        <a:spcAft>
                          <a:spcPts val="0"/>
                        </a:spcAft>
                      </a:pPr>
                      <a:endParaRPr lang="en-US" sz="7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Required Courses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6350" cap="flat" cmpd="sng" algn="ctr">
                      <a:solidFill>
                        <a:prstClr val="white"/>
                      </a:solid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endParaRPr lang="en-US"/>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800" b="1" dirty="0" smtClean="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pPr marL="0" marR="0" algn="ctr">
                        <a:spcBef>
                          <a:spcPts val="0"/>
                        </a:spcBef>
                        <a:spcAft>
                          <a:spcPts val="0"/>
                        </a:spcAft>
                      </a:pPr>
                      <a:endParaRPr lang="en-US" sz="700" b="1" dirty="0">
                        <a:effectLst/>
                        <a:latin typeface="Arial"/>
                        <a:ea typeface="Times New Roman"/>
                        <a:cs typeface="Arial"/>
                      </a:endParaRP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5124">
                <a:tc vMerge="1">
                  <a:txBody>
                    <a:bodyPr/>
                    <a:lstStyle/>
                    <a:p>
                      <a:endParaRPr lang="en-US"/>
                    </a:p>
                  </a:txBody>
                  <a:tcPr/>
                </a:tc>
                <a:tc>
                  <a:txBody>
                    <a:bodyPr/>
                    <a:lstStyle/>
                    <a:p>
                      <a:endParaRPr lang="en-US" sz="700" dirty="0"/>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noFill/>
                  </a:tcPr>
                </a:tc>
                <a:tc gridSpan="8">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700" b="1" dirty="0" smtClean="0">
                          <a:effectLst/>
                          <a:latin typeface="Arial"/>
                          <a:ea typeface="Times New Roman"/>
                          <a:cs typeface="Arial"/>
                        </a:rPr>
                        <a:t>Recommended Electives</a:t>
                      </a:r>
                    </a:p>
                  </a:txBody>
                  <a:tcPr marL="42825" marR="428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prstClr val="white"/>
                      </a:solidFill>
                      <a:prstDash val="solid"/>
                      <a:round/>
                      <a:headEnd type="none" w="med" len="med"/>
                      <a:tailEnd type="none" w="med" len="med"/>
                    </a:lnT>
                    <a:lnB w="3175" cap="flat" cmpd="sng" algn="ctr">
                      <a:noFill/>
                      <a:prstDash val="solid"/>
                      <a:round/>
                      <a:headEnd type="none" w="med" len="med"/>
                      <a:tailEnd type="none" w="med" len="med"/>
                    </a:lnB>
                    <a:lnBlToTr w="3175" cap="flat" cmpd="sng" algn="ctr">
                      <a:noFill/>
                      <a:prstDash val="solid"/>
                      <a:round/>
                      <a:headEnd type="none" w="med" len="med"/>
                      <a:tailEnd type="none" w="med" len="me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 name="Group 1"/>
          <p:cNvGrpSpPr/>
          <p:nvPr/>
        </p:nvGrpSpPr>
        <p:grpSpPr>
          <a:xfrm>
            <a:off x="2197900" y="5917682"/>
            <a:ext cx="6625877" cy="346249"/>
            <a:chOff x="2197900" y="5917682"/>
            <a:chExt cx="6625877" cy="346249"/>
          </a:xfrm>
        </p:grpSpPr>
        <p:sp>
          <p:nvSpPr>
            <p:cNvPr id="3" name="TextBox 2"/>
            <p:cNvSpPr txBox="1"/>
            <p:nvPr/>
          </p:nvSpPr>
          <p:spPr>
            <a:xfrm>
              <a:off x="8203718" y="5935475"/>
              <a:ext cx="620059" cy="200055"/>
            </a:xfrm>
            <a:prstGeom prst="rect">
              <a:avLst/>
            </a:prstGeom>
            <a:noFill/>
          </p:spPr>
          <p:txBody>
            <a:bodyPr wrap="square" rtlCol="0">
              <a:spAutoFit/>
            </a:bodyPr>
            <a:lstStyle/>
            <a:p>
              <a:r>
                <a:rPr lang="en-US" sz="700" i="1" smtClean="0">
                  <a:solidFill>
                    <a:schemeClr val="tx2"/>
                  </a:solidFill>
                </a:rPr>
                <a:t>11/2014</a:t>
              </a:r>
              <a:endParaRPr lang="en-US" sz="700" i="1" dirty="0">
                <a:solidFill>
                  <a:schemeClr val="tx2"/>
                </a:solidFill>
              </a:endParaRPr>
            </a:p>
          </p:txBody>
        </p:sp>
        <p:sp>
          <p:nvSpPr>
            <p:cNvPr id="4" name="TextBox 3"/>
            <p:cNvSpPr txBox="1"/>
            <p:nvPr/>
          </p:nvSpPr>
          <p:spPr>
            <a:xfrm>
              <a:off x="2197900" y="5917682"/>
              <a:ext cx="5618232" cy="346249"/>
            </a:xfrm>
            <a:prstGeom prst="rect">
              <a:avLst/>
            </a:prstGeom>
            <a:noFill/>
          </p:spPr>
          <p:txBody>
            <a:bodyPr wrap="square" rtlCol="0">
              <a:spAutoFit/>
            </a:bodyPr>
            <a:lstStyle/>
            <a:p>
              <a:r>
                <a:rPr lang="en-US" sz="700" i="1" dirty="0">
                  <a:solidFill>
                    <a:schemeClr val="tx2"/>
                  </a:solidFill>
                </a:rPr>
                <a:t>Visit </a:t>
              </a:r>
              <a:r>
                <a:rPr lang="en-US" sz="700" i="1" dirty="0" smtClean="0">
                  <a:solidFill>
                    <a:schemeClr val="tx2"/>
                  </a:solidFill>
                </a:rPr>
                <a:t>education.ohio.gov/CareerConnections for reference information. </a:t>
              </a:r>
            </a:p>
            <a:p>
              <a:pPr>
                <a:spcBef>
                  <a:spcPts val="300"/>
                </a:spcBef>
              </a:pPr>
              <a:r>
                <a:rPr lang="en-US" sz="700" i="1" dirty="0" smtClean="0">
                  <a:solidFill>
                    <a:schemeClr val="tx2"/>
                  </a:solidFill>
                </a:rPr>
                <a:t>Course titles and sequences will vary between schools.</a:t>
              </a:r>
              <a:endParaRPr lang="en-US" sz="700" i="1" dirty="0">
                <a:solidFill>
                  <a:schemeClr val="tx2"/>
                </a:solidFill>
              </a:endParaRPr>
            </a:p>
          </p:txBody>
        </p:sp>
      </p:grpSp>
    </p:spTree>
    <p:extLst>
      <p:ext uri="{BB962C8B-B14F-4D97-AF65-F5344CB8AC3E}">
        <p14:creationId xmlns:p14="http://schemas.microsoft.com/office/powerpoint/2010/main" val="405796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30887"/>
          </a:xfrm>
        </p:spPr>
        <p:txBody>
          <a:bodyPr/>
          <a:lstStyle/>
          <a:p>
            <a:r>
              <a:rPr lang="en-US" sz="2800" dirty="0" smtClean="0"/>
              <a:t>OhioMeansJobs.com Home Page</a:t>
            </a:r>
            <a:endParaRPr lang="en-US"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117" t="6832" r="18052" b="25703"/>
          <a:stretch/>
        </p:blipFill>
        <p:spPr>
          <a:xfrm>
            <a:off x="457200" y="1037113"/>
            <a:ext cx="8172487" cy="5006438"/>
          </a:xfrm>
          <a:prstGeom prst="rect">
            <a:avLst/>
          </a:prstGeom>
        </p:spPr>
      </p:pic>
      <p:sp>
        <p:nvSpPr>
          <p:cNvPr id="10" name="Rounded Rectangle 9"/>
          <p:cNvSpPr/>
          <p:nvPr/>
        </p:nvSpPr>
        <p:spPr>
          <a:xfrm>
            <a:off x="2209800" y="1981201"/>
            <a:ext cx="1600200" cy="914400"/>
          </a:xfrm>
          <a:prstGeom prst="round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cxnSp>
        <p:nvCxnSpPr>
          <p:cNvPr id="11" name="Straight Arrow Connector 10"/>
          <p:cNvCxnSpPr/>
          <p:nvPr/>
        </p:nvCxnSpPr>
        <p:spPr>
          <a:xfrm>
            <a:off x="457200" y="2382397"/>
            <a:ext cx="1676400" cy="0"/>
          </a:xfrm>
          <a:prstGeom prst="straightConnector1">
            <a:avLst/>
          </a:prstGeom>
          <a:ln w="762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8932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30887"/>
          </a:xfrm>
        </p:spPr>
        <p:txBody>
          <a:bodyPr/>
          <a:lstStyle/>
          <a:p>
            <a:r>
              <a:rPr lang="en-US" sz="2800" dirty="0" smtClean="0"/>
              <a:t>OhioMeansJobs.com: Choose </a:t>
            </a:r>
            <a:r>
              <a:rPr lang="en-US" sz="2800" smtClean="0"/>
              <a:t>K-12 Student</a:t>
            </a:r>
            <a:endParaRPr lang="en-US" sz="28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463" t="15186" r="18160" b="27047"/>
          <a:stretch/>
        </p:blipFill>
        <p:spPr>
          <a:xfrm>
            <a:off x="304801" y="1981200"/>
            <a:ext cx="5638800" cy="3212267"/>
          </a:xfrm>
          <a:prstGeom prst="rect">
            <a:avLst/>
          </a:prstGeom>
        </p:spPr>
      </p:pic>
      <p:sp>
        <p:nvSpPr>
          <p:cNvPr id="7" name="Rounded Rectangle 6"/>
          <p:cNvSpPr/>
          <p:nvPr/>
        </p:nvSpPr>
        <p:spPr>
          <a:xfrm>
            <a:off x="1905000" y="2514600"/>
            <a:ext cx="1066800" cy="406236"/>
          </a:xfrm>
          <a:prstGeom prst="round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prstDash val="dash"/>
              </a:ln>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1" b="-4008"/>
          <a:stretch/>
        </p:blipFill>
        <p:spPr>
          <a:xfrm flipH="1">
            <a:off x="6096000" y="1193471"/>
            <a:ext cx="2819400" cy="4178184"/>
          </a:xfrm>
          <a:prstGeom prst="rect">
            <a:avLst/>
          </a:prstGeom>
          <a:noFill/>
          <a:ln w="28575">
            <a:solidFill>
              <a:schemeClr val="tx1"/>
            </a:solidFill>
          </a:ln>
        </p:spPr>
      </p:pic>
      <p:cxnSp>
        <p:nvCxnSpPr>
          <p:cNvPr id="8" name="Straight Arrow Connector 7"/>
          <p:cNvCxnSpPr/>
          <p:nvPr/>
        </p:nvCxnSpPr>
        <p:spPr>
          <a:xfrm flipV="1">
            <a:off x="2971800" y="2133600"/>
            <a:ext cx="3200400" cy="381000"/>
          </a:xfrm>
          <a:prstGeom prst="straightConnector1">
            <a:avLst/>
          </a:prstGeom>
          <a:ln w="76200">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02424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015"/>
            <a:ext cx="8229600" cy="3877985"/>
          </a:xfrm>
        </p:spPr>
        <p:txBody>
          <a:bodyPr/>
          <a:lstStyle/>
          <a:p>
            <a:r>
              <a:rPr lang="en-US" i="1" dirty="0"/>
              <a:t>Research shows that a consistent factor in the reason for students dropping out </a:t>
            </a:r>
            <a:r>
              <a:rPr lang="en-US" i="1" dirty="0" smtClean="0"/>
              <a:t>of </a:t>
            </a:r>
            <a:r>
              <a:rPr lang="en-US" i="1" dirty="0"/>
              <a:t>high school is </a:t>
            </a:r>
            <a:r>
              <a:rPr lang="en-US" i="1" dirty="0" smtClean="0"/>
              <a:t>a</a:t>
            </a:r>
            <a:br>
              <a:rPr lang="en-US" i="1" dirty="0" smtClean="0"/>
            </a:br>
            <a:r>
              <a:rPr lang="en-US" i="1" u="sng" dirty="0" smtClean="0"/>
              <a:t>lack </a:t>
            </a:r>
            <a:r>
              <a:rPr lang="en-US" i="1" u="sng" dirty="0"/>
              <a:t>of motivation</a:t>
            </a:r>
            <a:r>
              <a:rPr lang="en-US" i="1" dirty="0"/>
              <a:t> due to the </a:t>
            </a:r>
            <a:r>
              <a:rPr lang="en-US" i="1" u="sng" dirty="0"/>
              <a:t>perceived irrelevance</a:t>
            </a:r>
            <a:r>
              <a:rPr lang="en-US" i="1" dirty="0"/>
              <a:t> of school</a:t>
            </a:r>
            <a:r>
              <a:rPr lang="en-US" i="1" dirty="0" smtClean="0"/>
              <a:t>.</a:t>
            </a:r>
            <a:endParaRPr lang="en-US" i="1" dirty="0"/>
          </a:p>
        </p:txBody>
      </p:sp>
    </p:spTree>
    <p:extLst>
      <p:ext uri="{BB962C8B-B14F-4D97-AF65-F5344CB8AC3E}">
        <p14:creationId xmlns:p14="http://schemas.microsoft.com/office/powerpoint/2010/main" val="3033078968"/>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913"/>
            <a:ext cx="8229600" cy="430887"/>
          </a:xfrm>
        </p:spPr>
        <p:txBody>
          <a:bodyPr/>
          <a:lstStyle/>
          <a:p>
            <a:r>
              <a:rPr lang="en-US" sz="2800" dirty="0" smtClean="0"/>
              <a:t>OhioMeansJobs K-12: Guided Tour “First Up”</a:t>
            </a:r>
            <a:endParaRPr lang="en-US" sz="28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018"/>
          <a:stretch/>
        </p:blipFill>
        <p:spPr bwMode="auto">
          <a:xfrm>
            <a:off x="609600" y="990600"/>
            <a:ext cx="7869354" cy="514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2400" y="1143000"/>
            <a:ext cx="14478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3827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r="3846" b="80221"/>
          <a:stretch/>
        </p:blipFill>
        <p:spPr bwMode="auto">
          <a:xfrm>
            <a:off x="1143000" y="881093"/>
            <a:ext cx="6934200" cy="981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57200" y="76200"/>
            <a:ext cx="8229600" cy="861774"/>
          </a:xfrm>
        </p:spPr>
        <p:txBody>
          <a:bodyPr/>
          <a:lstStyle/>
          <a:p>
            <a:r>
              <a:rPr lang="en-US" sz="2800" dirty="0"/>
              <a:t>Registration – customized for students, teachers, and parents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400" y="1862737"/>
            <a:ext cx="4866200" cy="438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419415"/>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840" t="18076" r="9036" b="71523"/>
          <a:stretch/>
        </p:blipFill>
        <p:spPr>
          <a:xfrm>
            <a:off x="838200" y="570016"/>
            <a:ext cx="7936796" cy="1182584"/>
          </a:xfrm>
          <a:prstGeom prst="rect">
            <a:avLst/>
          </a:prstGeom>
        </p:spPr>
      </p:pic>
      <p:sp>
        <p:nvSpPr>
          <p:cNvPr id="3" name="Title 2"/>
          <p:cNvSpPr>
            <a:spLocks noGrp="1"/>
          </p:cNvSpPr>
          <p:nvPr>
            <p:ph type="title"/>
          </p:nvPr>
        </p:nvSpPr>
        <p:spPr>
          <a:xfrm>
            <a:off x="457200" y="76200"/>
            <a:ext cx="8229600" cy="430887"/>
          </a:xfrm>
        </p:spPr>
        <p:txBody>
          <a:bodyPr/>
          <a:lstStyle/>
          <a:p>
            <a:r>
              <a:rPr lang="en-US" sz="2800" dirty="0"/>
              <a:t>Career Cluster </a:t>
            </a:r>
            <a:r>
              <a:rPr lang="en-US" sz="2800" dirty="0" smtClean="0"/>
              <a:t>Inventory</a:t>
            </a:r>
            <a:endParaRPr lang="en-US" sz="2800" dirty="0"/>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764" t="9213" r="19181" b="40672"/>
          <a:stretch/>
        </p:blipFill>
        <p:spPr bwMode="auto">
          <a:xfrm>
            <a:off x="1075899" y="1748327"/>
            <a:ext cx="7077501" cy="450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303739"/>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4913"/>
            <a:ext cx="8229600" cy="430887"/>
          </a:xfrm>
        </p:spPr>
        <p:txBody>
          <a:bodyPr/>
          <a:lstStyle/>
          <a:p>
            <a:r>
              <a:rPr lang="en-US" sz="2800" dirty="0" smtClean="0"/>
              <a:t>Career </a:t>
            </a:r>
            <a:r>
              <a:rPr lang="en-US" sz="2800" dirty="0"/>
              <a:t>Profile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69" y="914400"/>
            <a:ext cx="8181431" cy="524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729" r="26030" b="89323"/>
          <a:stretch/>
        </p:blipFill>
        <p:spPr bwMode="auto">
          <a:xfrm>
            <a:off x="4038600" y="966849"/>
            <a:ext cx="1524000" cy="56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917621"/>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673280"/>
            <a:ext cx="6615112" cy="565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430887"/>
          </a:xfrm>
        </p:spPr>
        <p:txBody>
          <a:bodyPr/>
          <a:lstStyle/>
          <a:p>
            <a:r>
              <a:rPr lang="en-US" sz="2800" dirty="0" smtClean="0"/>
              <a:t>Career Information</a:t>
            </a:r>
            <a:endParaRPr lang="en-US" sz="2800" dirty="0"/>
          </a:p>
        </p:txBody>
      </p:sp>
    </p:spTree>
    <p:extLst>
      <p:ext uri="{BB962C8B-B14F-4D97-AF65-F5344CB8AC3E}">
        <p14:creationId xmlns:p14="http://schemas.microsoft.com/office/powerpoint/2010/main" val="90052960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30887"/>
          </a:xfrm>
        </p:spPr>
        <p:txBody>
          <a:bodyPr/>
          <a:lstStyle/>
          <a:p>
            <a:r>
              <a:rPr lang="en-US" sz="2800" dirty="0" smtClean="0"/>
              <a:t>Education and Training Options</a:t>
            </a:r>
            <a:endParaRPr lang="en-US" sz="2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6934200" cy="554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227454"/>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713"/>
            <a:ext cx="8229600" cy="430887"/>
          </a:xfrm>
        </p:spPr>
        <p:txBody>
          <a:bodyPr/>
          <a:lstStyle/>
          <a:p>
            <a:r>
              <a:rPr lang="en-US" sz="2800" dirty="0" smtClean="0"/>
              <a:t>Scholarships</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93967"/>
            <a:ext cx="8001000" cy="537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82924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123"/>
          <a:stretch/>
        </p:blipFill>
        <p:spPr bwMode="auto">
          <a:xfrm>
            <a:off x="348404" y="646065"/>
            <a:ext cx="4452196" cy="52927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457200" y="87868"/>
            <a:ext cx="8229600" cy="430887"/>
          </a:xfrm>
        </p:spPr>
        <p:txBody>
          <a:bodyPr/>
          <a:lstStyle/>
          <a:p>
            <a:r>
              <a:rPr lang="en-US" sz="2800" dirty="0" smtClean="0"/>
              <a:t>Budgeting For Your Future</a:t>
            </a:r>
            <a:endParaRPr lang="en-US" sz="2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371987"/>
            <a:ext cx="5395913" cy="18550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646064"/>
            <a:ext cx="2500313" cy="36401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3846903"/>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2513"/>
            <a:ext cx="8229600" cy="430887"/>
          </a:xfrm>
        </p:spPr>
        <p:txBody>
          <a:bodyPr/>
          <a:lstStyle/>
          <a:p>
            <a:r>
              <a:rPr lang="en-US" sz="2800" dirty="0"/>
              <a:t>Career </a:t>
            </a:r>
            <a:r>
              <a:rPr lang="en-US" sz="2800" dirty="0" smtClean="0"/>
              <a:t>Plan</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239000" cy="536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801552"/>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355"/>
          <a:stretch/>
        </p:blipFill>
        <p:spPr bwMode="auto">
          <a:xfrm>
            <a:off x="1905000" y="762000"/>
            <a:ext cx="5168588" cy="545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164068"/>
            <a:ext cx="8229600" cy="430887"/>
          </a:xfrm>
        </p:spPr>
        <p:txBody>
          <a:bodyPr/>
          <a:lstStyle/>
          <a:p>
            <a:r>
              <a:rPr lang="en-US" sz="2800" dirty="0" smtClean="0"/>
              <a:t>Tools </a:t>
            </a:r>
            <a:r>
              <a:rPr lang="en-US" sz="2800" dirty="0"/>
              <a:t>for College and Career </a:t>
            </a:r>
            <a:r>
              <a:rPr lang="en-US" sz="2800" dirty="0" smtClean="0"/>
              <a:t>Readiness</a:t>
            </a:r>
            <a:endParaRPr lang="en-US" sz="2800" dirty="0"/>
          </a:p>
        </p:txBody>
      </p:sp>
    </p:spTree>
    <p:extLst>
      <p:ext uri="{BB962C8B-B14F-4D97-AF65-F5344CB8AC3E}">
        <p14:creationId xmlns:p14="http://schemas.microsoft.com/office/powerpoint/2010/main" val="1401145445"/>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14400" y="1386662"/>
            <a:ext cx="73152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5" name="Rectangle 4"/>
          <p:cNvSpPr/>
          <p:nvPr/>
        </p:nvSpPr>
        <p:spPr bwMode="auto">
          <a:xfrm>
            <a:off x="914400" y="2834462"/>
            <a:ext cx="73152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914400" y="4206062"/>
            <a:ext cx="73152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7" name="Title 1"/>
          <p:cNvSpPr txBox="1">
            <a:spLocks/>
          </p:cNvSpPr>
          <p:nvPr/>
        </p:nvSpPr>
        <p:spPr>
          <a:xfrm>
            <a:off x="457200" y="457200"/>
            <a:ext cx="8229600" cy="646331"/>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t>State Initiatives</a:t>
            </a:r>
            <a:endParaRPr lang="en-US" dirty="0"/>
          </a:p>
        </p:txBody>
      </p:sp>
      <p:sp>
        <p:nvSpPr>
          <p:cNvPr id="9" name="Content Placeholder 2"/>
          <p:cNvSpPr txBox="1">
            <a:spLocks/>
          </p:cNvSpPr>
          <p:nvPr/>
        </p:nvSpPr>
        <p:spPr>
          <a:xfrm>
            <a:off x="1194390" y="2971800"/>
            <a:ext cx="6654210" cy="106680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OhioMeansJobs K-12 Resources: </a:t>
            </a:r>
            <a:r>
              <a:rPr lang="en-US" sz="2000" dirty="0" smtClean="0"/>
              <a:t>Provide career </a:t>
            </a:r>
            <a:r>
              <a:rPr lang="en-US" sz="2000" dirty="0"/>
              <a:t>decision-making materials and OhioMeansJobs </a:t>
            </a:r>
            <a:r>
              <a:rPr lang="en-US" sz="2000" dirty="0" smtClean="0"/>
              <a:t>K-12 information through school newsletters to parents</a:t>
            </a:r>
            <a:endParaRPr lang="en-US" sz="2000" dirty="0"/>
          </a:p>
          <a:p>
            <a:pPr marL="0" indent="0">
              <a:buFont typeface="Arial"/>
              <a:buNone/>
            </a:pPr>
            <a:endParaRPr lang="en-US" sz="2400" dirty="0"/>
          </a:p>
        </p:txBody>
      </p:sp>
      <p:sp>
        <p:nvSpPr>
          <p:cNvPr id="10" name="Content Placeholder 2"/>
          <p:cNvSpPr txBox="1">
            <a:spLocks/>
          </p:cNvSpPr>
          <p:nvPr/>
        </p:nvSpPr>
        <p:spPr>
          <a:xfrm>
            <a:off x="1236921" y="4419600"/>
            <a:ext cx="6611679" cy="114300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Career Advising Policy and Student </a:t>
            </a:r>
            <a:r>
              <a:rPr lang="en-US" sz="2000" b="1" dirty="0"/>
              <a:t>S</a:t>
            </a:r>
            <a:r>
              <a:rPr lang="en-US" sz="2000" b="1" dirty="0" smtClean="0"/>
              <a:t>uccess Plans: </a:t>
            </a:r>
            <a:r>
              <a:rPr lang="en-US" sz="2000" dirty="0" smtClean="0"/>
              <a:t>Requirement for all districts, specifically targeting students who are at-risk of dropping out of school</a:t>
            </a:r>
            <a:endParaRPr lang="en-US" sz="2000" dirty="0"/>
          </a:p>
        </p:txBody>
      </p:sp>
      <p:sp>
        <p:nvSpPr>
          <p:cNvPr id="11" name="Content Placeholder 2"/>
          <p:cNvSpPr txBox="1">
            <a:spLocks/>
          </p:cNvSpPr>
          <p:nvPr/>
        </p:nvSpPr>
        <p:spPr>
          <a:xfrm>
            <a:off x="1151860" y="1524000"/>
            <a:ext cx="6772940" cy="1143000"/>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smtClean="0"/>
              <a:t>Career Exploration Internship and Community Connectors: </a:t>
            </a:r>
            <a:r>
              <a:rPr lang="en-US" sz="2000" dirty="0" smtClean="0"/>
              <a:t>Funding </a:t>
            </a:r>
            <a:r>
              <a:rPr lang="en-US" sz="2000" dirty="0"/>
              <a:t>to expand mentorship and internship programs for </a:t>
            </a:r>
            <a:r>
              <a:rPr lang="en-US" sz="2000" dirty="0" smtClean="0"/>
              <a:t>students</a:t>
            </a:r>
            <a:endParaRPr lang="en-US" sz="2000" dirty="0"/>
          </a:p>
        </p:txBody>
      </p:sp>
    </p:spTree>
    <p:extLst>
      <p:ext uri="{BB962C8B-B14F-4D97-AF65-F5344CB8AC3E}">
        <p14:creationId xmlns:p14="http://schemas.microsoft.com/office/powerpoint/2010/main" val="293702882"/>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2513"/>
            <a:ext cx="8229600" cy="430887"/>
          </a:xfrm>
        </p:spPr>
        <p:txBody>
          <a:bodyPr/>
          <a:lstStyle/>
          <a:p>
            <a:r>
              <a:rPr lang="en-US" sz="2800" dirty="0" smtClean="0"/>
              <a:t>Upload or Build a Résumé</a:t>
            </a:r>
            <a:endParaRPr lang="en-US" sz="2800"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09600"/>
            <a:ext cx="5181600" cy="56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729" r="26030" b="89323"/>
          <a:stretch/>
        </p:blipFill>
        <p:spPr bwMode="auto">
          <a:xfrm>
            <a:off x="4191000" y="686790"/>
            <a:ext cx="914400" cy="33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87996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8713"/>
            <a:ext cx="8229600" cy="430887"/>
          </a:xfrm>
        </p:spPr>
        <p:txBody>
          <a:bodyPr/>
          <a:lstStyle/>
          <a:p>
            <a:r>
              <a:rPr lang="en-US" sz="2800" dirty="0" smtClean="0"/>
              <a:t>Job Search</a:t>
            </a:r>
            <a:endParaRPr lang="en-US" sz="28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383" y="685800"/>
            <a:ext cx="584541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450131"/>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76201"/>
            <a:ext cx="8229600" cy="430887"/>
          </a:xfrm>
        </p:spPr>
        <p:txBody>
          <a:bodyPr/>
          <a:lstStyle/>
          <a:p>
            <a:r>
              <a:rPr lang="en-US" sz="2800" i="1" dirty="0"/>
              <a:t>Backpack</a:t>
            </a:r>
            <a:r>
              <a:rPr lang="en-US" sz="2800" dirty="0"/>
              <a:t> – </a:t>
            </a:r>
            <a:r>
              <a:rPr lang="en-US" sz="2800" dirty="0" smtClean="0"/>
              <a:t>Ongoing Individualized </a:t>
            </a:r>
            <a:r>
              <a:rPr lang="en-US" sz="2800" dirty="0"/>
              <a:t>Planning</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97092"/>
            <a:ext cx="5943600" cy="555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07622"/>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8713"/>
            <a:ext cx="8229600" cy="430887"/>
          </a:xfrm>
          <a:noFill/>
        </p:spPr>
        <p:txBody>
          <a:bodyPr/>
          <a:lstStyle/>
          <a:p>
            <a:r>
              <a:rPr lang="en-US" sz="2800" dirty="0"/>
              <a:t>Self-Directed </a:t>
            </a:r>
            <a:r>
              <a:rPr lang="en-US" sz="2800" dirty="0" smtClean="0"/>
              <a:t>Exploration</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907507"/>
            <a:ext cx="7372350" cy="518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910" t="23441" b="11327"/>
          <a:stretch/>
        </p:blipFill>
        <p:spPr bwMode="auto">
          <a:xfrm>
            <a:off x="2893621" y="1905000"/>
            <a:ext cx="5335979" cy="2805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144068"/>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457200" y="1350593"/>
            <a:ext cx="8229600" cy="4745407"/>
          </a:xfrm>
        </p:spPr>
        <p:txBody>
          <a:bodyPr/>
          <a:lstStyle/>
          <a:p>
            <a:pPr marL="0" indent="0">
              <a:buNone/>
            </a:pPr>
            <a:r>
              <a:rPr lang="en-US" sz="2800" dirty="0" smtClean="0"/>
              <a:t>Map what your school is already doing (who, what, when, where, how)</a:t>
            </a:r>
          </a:p>
          <a:p>
            <a:pPr marL="0" indent="0">
              <a:buNone/>
            </a:pPr>
            <a:endParaRPr lang="en-US" sz="2800" dirty="0" smtClean="0"/>
          </a:p>
          <a:p>
            <a:pPr marL="0" indent="0">
              <a:buNone/>
            </a:pPr>
            <a:r>
              <a:rPr lang="en-US" sz="2800" dirty="0" smtClean="0"/>
              <a:t>Identify champions at your school that will expand and enhance current efforts (administrators, colleagues, and community members)</a:t>
            </a:r>
          </a:p>
          <a:p>
            <a:pPr marL="0" indent="0">
              <a:buNone/>
            </a:pPr>
            <a:endParaRPr lang="en-US" sz="2800" dirty="0" smtClean="0"/>
          </a:p>
          <a:p>
            <a:pPr marL="0" indent="0">
              <a:buNone/>
            </a:pPr>
            <a:r>
              <a:rPr lang="en-US" sz="2800" dirty="0" smtClean="0"/>
              <a:t>Strategize what small steps your school will take initially, that will make a big impact overtime</a:t>
            </a:r>
          </a:p>
        </p:txBody>
      </p:sp>
      <p:cxnSp>
        <p:nvCxnSpPr>
          <p:cNvPr id="4" name="Straight Connector 3"/>
          <p:cNvCxnSpPr/>
          <p:nvPr/>
        </p:nvCxnSpPr>
        <p:spPr bwMode="auto">
          <a:xfrm>
            <a:off x="457200" y="25146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457200" y="44196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4225106229"/>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492443"/>
          </a:xfrm>
        </p:spPr>
        <p:txBody>
          <a:bodyPr/>
          <a:lstStyle/>
          <a:p>
            <a:pPr algn="ctr"/>
            <a:r>
              <a:rPr lang="en-US" sz="3200" dirty="0" smtClean="0">
                <a:solidFill>
                  <a:schemeClr val="bg1"/>
                </a:solidFill>
              </a:rPr>
              <a:t>education.ohio.gov/</a:t>
            </a:r>
            <a:r>
              <a:rPr lang="en-US" sz="3200" dirty="0" err="1" smtClean="0">
                <a:solidFill>
                  <a:schemeClr val="bg1"/>
                </a:solidFill>
              </a:rPr>
              <a:t>CareerConnections</a:t>
            </a:r>
            <a:endParaRPr lang="en-US" sz="3200" dirty="0">
              <a:solidFill>
                <a:schemeClr val="bg1"/>
              </a:solidFill>
            </a:endParaRPr>
          </a:p>
        </p:txBody>
      </p:sp>
    </p:spTree>
    <p:extLst>
      <p:ext uri="{BB962C8B-B14F-4D97-AF65-F5344CB8AC3E}">
        <p14:creationId xmlns:p14="http://schemas.microsoft.com/office/powerpoint/2010/main" val="1047720046"/>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4"/>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a:t>
            </a:r>
            <a:r>
              <a:rPr lang="en-US" sz="3200" dirty="0" err="1"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smtClean="0">
                <a:latin typeface="Arial"/>
                <a:cs typeface="Arial"/>
              </a:rPr>
              <a:t>ohio</a:t>
            </a:r>
            <a:r>
              <a:rPr lang="en-US" sz="3200" dirty="0" smtClean="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smtClean="0">
                <a:latin typeface="Arial"/>
                <a:cs typeface="Arial"/>
              </a:rPr>
              <a:t>OhioEdDept</a:t>
            </a:r>
            <a:endParaRPr lang="en-US" sz="3200" dirty="0" smtClean="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smtClean="0">
                <a:latin typeface="Arial"/>
                <a:cs typeface="Arial"/>
              </a:rPr>
              <a:t>storify.com/ohioEdDept</a:t>
            </a:r>
            <a:endParaRPr lang="en-US" sz="3200" dirty="0" smtClean="0">
              <a:latin typeface="Arial"/>
              <a:cs typeface="Arial"/>
            </a:endParaRPr>
          </a:p>
        </p:txBody>
      </p:sp>
      <p:pic>
        <p:nvPicPr>
          <p:cNvPr id="15" name="Picture 14" descr="facebook-logo.jpg"/>
          <p:cNvPicPr>
            <a:picLocks noChangeAspect="1"/>
          </p:cNvPicPr>
          <p:nvPr/>
        </p:nvPicPr>
        <p:blipFill>
          <a:blip r:embed="rId5"/>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6"/>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7"/>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261464540"/>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599" cy="4648200"/>
          </a:xfrm>
        </p:spPr>
        <p:txBody>
          <a:bodyPr/>
          <a:lstStyle/>
          <a:p>
            <a:pPr marL="0" indent="0">
              <a:buNone/>
            </a:pPr>
            <a:endParaRPr lang="en-US" b="1" dirty="0" smtClean="0"/>
          </a:p>
          <a:p>
            <a:pPr marL="0" indent="0">
              <a:buNone/>
            </a:pPr>
            <a:r>
              <a:rPr lang="en-US" b="1" dirty="0" smtClean="0"/>
              <a:t>Carolyn George</a:t>
            </a:r>
          </a:p>
          <a:p>
            <a:pPr marL="0" indent="0">
              <a:buNone/>
            </a:pPr>
            <a:r>
              <a:rPr lang="en-US" sz="2400" dirty="0" smtClean="0"/>
              <a:t>Carolyn.George@education.ohio.gov  |  614-995-5042</a:t>
            </a:r>
            <a:endParaRPr lang="en-US" sz="2400" dirty="0"/>
          </a:p>
          <a:p>
            <a:pPr marL="0" indent="0">
              <a:buNone/>
            </a:pPr>
            <a:endParaRPr lang="en-US" sz="2000" dirty="0" smtClean="0"/>
          </a:p>
          <a:p>
            <a:pPr marL="0" indent="0">
              <a:buNone/>
            </a:pPr>
            <a:r>
              <a:rPr lang="en-US" b="1" dirty="0" smtClean="0"/>
              <a:t>Tisha McGlaughlin</a:t>
            </a:r>
            <a:endParaRPr lang="en-US" b="1" dirty="0"/>
          </a:p>
          <a:p>
            <a:pPr marL="0" indent="0">
              <a:buNone/>
            </a:pPr>
            <a:r>
              <a:rPr lang="en-US" sz="2400" dirty="0" smtClean="0"/>
              <a:t>Tisha.McGlaughlin@education.ohio.gov  |  614-466-5756</a:t>
            </a:r>
          </a:p>
          <a:p>
            <a:pPr marL="0" indent="0">
              <a:buNone/>
            </a:pPr>
            <a:endParaRPr lang="en-US" sz="2000" dirty="0" smtClean="0"/>
          </a:p>
          <a:p>
            <a:pPr marL="0" indent="0">
              <a:buNone/>
            </a:pPr>
            <a:r>
              <a:rPr lang="en-US" b="1" dirty="0"/>
              <a:t>Career Connections</a:t>
            </a:r>
            <a:endParaRPr lang="en-US" b="1" dirty="0" smtClean="0"/>
          </a:p>
          <a:p>
            <a:pPr marL="0" indent="0">
              <a:buNone/>
            </a:pPr>
            <a:r>
              <a:rPr lang="en-US" sz="2400" dirty="0" smtClean="0"/>
              <a:t>Office </a:t>
            </a:r>
            <a:r>
              <a:rPr lang="en-US" sz="2400" dirty="0"/>
              <a:t>of Career-Technical Education</a:t>
            </a:r>
          </a:p>
          <a:p>
            <a:pPr marL="0" indent="0">
              <a:buNone/>
            </a:pPr>
            <a:r>
              <a:rPr lang="en-US" sz="2400" dirty="0" smtClean="0"/>
              <a:t>25 S. Front Street, Columbus, Ohio 43215  |  800-700-6247</a:t>
            </a:r>
            <a:endParaRPr lang="en-US" dirty="0"/>
          </a:p>
        </p:txBody>
      </p:sp>
      <p:cxnSp>
        <p:nvCxnSpPr>
          <p:cNvPr id="5" name="Straight Connector 4"/>
          <p:cNvCxnSpPr/>
          <p:nvPr/>
        </p:nvCxnSpPr>
        <p:spPr bwMode="auto">
          <a:xfrm>
            <a:off x="457200" y="28194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
        <p:nvSpPr>
          <p:cNvPr id="6" name="Title 1"/>
          <p:cNvSpPr>
            <a:spLocks noGrp="1"/>
          </p:cNvSpPr>
          <p:nvPr>
            <p:ph type="title"/>
          </p:nvPr>
        </p:nvSpPr>
        <p:spPr>
          <a:xfrm>
            <a:off x="457200" y="457200"/>
            <a:ext cx="8229600" cy="646331"/>
          </a:xfrm>
        </p:spPr>
        <p:txBody>
          <a:bodyPr/>
          <a:lstStyle/>
          <a:p>
            <a:r>
              <a:rPr lang="en-US" dirty="0" smtClean="0"/>
              <a:t>Questions?</a:t>
            </a:r>
            <a:endParaRPr lang="en-US" dirty="0"/>
          </a:p>
        </p:txBody>
      </p:sp>
      <p:cxnSp>
        <p:nvCxnSpPr>
          <p:cNvPr id="7" name="Straight Connector 6"/>
          <p:cNvCxnSpPr/>
          <p:nvPr/>
        </p:nvCxnSpPr>
        <p:spPr bwMode="auto">
          <a:xfrm>
            <a:off x="457200" y="41910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14251805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Connections</a:t>
            </a:r>
            <a:endParaRPr lang="en-US" dirty="0"/>
          </a:p>
        </p:txBody>
      </p:sp>
      <p:sp>
        <p:nvSpPr>
          <p:cNvPr id="3" name="Content Placeholder 2"/>
          <p:cNvSpPr>
            <a:spLocks noGrp="1"/>
          </p:cNvSpPr>
          <p:nvPr>
            <p:ph idx="1"/>
          </p:nvPr>
        </p:nvSpPr>
        <p:spPr>
          <a:xfrm>
            <a:off x="457200" y="1341437"/>
            <a:ext cx="8229600" cy="4525963"/>
          </a:xfrm>
        </p:spPr>
        <p:txBody>
          <a:bodyPr/>
          <a:lstStyle/>
          <a:p>
            <a:pPr marL="0" indent="0">
              <a:buNone/>
            </a:pPr>
            <a:r>
              <a:rPr lang="en-US" sz="3000" dirty="0" smtClean="0"/>
              <a:t>Aligns </a:t>
            </a:r>
            <a:r>
              <a:rPr lang="en-US" sz="3000" dirty="0"/>
              <a:t>district </a:t>
            </a:r>
            <a:r>
              <a:rPr lang="en-US" sz="3000" dirty="0" smtClean="0"/>
              <a:t>efforts to ensure consistent and ongoing opportunities for all students </a:t>
            </a:r>
          </a:p>
          <a:p>
            <a:pPr marL="0" indent="0">
              <a:buNone/>
            </a:pPr>
            <a:endParaRPr lang="en-US" sz="3000" dirty="0"/>
          </a:p>
          <a:p>
            <a:pPr marL="0" indent="0">
              <a:buNone/>
            </a:pPr>
            <a:r>
              <a:rPr lang="en-US" sz="3000" dirty="0" smtClean="0"/>
              <a:t>Embeds curriculum strategies that help students link their learning to future careers</a:t>
            </a:r>
            <a:endParaRPr lang="en-US" sz="3000" b="1" dirty="0" smtClean="0"/>
          </a:p>
          <a:p>
            <a:pPr marL="0" indent="0">
              <a:buNone/>
            </a:pPr>
            <a:endParaRPr lang="en-US" sz="3000" b="1" dirty="0" smtClean="0"/>
          </a:p>
          <a:p>
            <a:pPr marL="0" indent="0">
              <a:buNone/>
            </a:pPr>
            <a:r>
              <a:rPr lang="en-US" sz="3000" dirty="0" smtClean="0"/>
              <a:t>Engages students in opportunities to discover their career interests, explore pathways and make plans for their future</a:t>
            </a:r>
            <a:endParaRPr lang="en-US" sz="3000" dirty="0"/>
          </a:p>
        </p:txBody>
      </p:sp>
      <p:cxnSp>
        <p:nvCxnSpPr>
          <p:cNvPr id="4" name="Straight Connector 3"/>
          <p:cNvCxnSpPr/>
          <p:nvPr/>
        </p:nvCxnSpPr>
        <p:spPr bwMode="auto">
          <a:xfrm>
            <a:off x="457200" y="25908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457200" y="41910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133220020"/>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533400" y="1738274"/>
            <a:ext cx="8229599" cy="4205325"/>
          </a:xfrm>
        </p:spPr>
        <p:txBody>
          <a:bodyPr/>
          <a:lstStyle/>
          <a:p>
            <a:pPr marL="0" indent="0">
              <a:buNone/>
            </a:pPr>
            <a:r>
              <a:rPr lang="en-US" sz="2800" dirty="0" smtClean="0"/>
              <a:t>Career Connections is a joint initiative among the Governor’s Office of Workforce Transformation, Ohio Board of Regents, and Ohio Department of Education</a:t>
            </a:r>
          </a:p>
          <a:p>
            <a:pPr marL="0" indent="0">
              <a:buNone/>
            </a:pPr>
            <a:endParaRPr lang="en-US" sz="2800" dirty="0"/>
          </a:p>
          <a:p>
            <a:pPr marL="0" indent="0">
              <a:buNone/>
            </a:pPr>
            <a:r>
              <a:rPr lang="en-US" sz="2800" dirty="0" smtClean="0"/>
              <a:t>Governor’s Office of Workforce Transformation</a:t>
            </a:r>
            <a:br>
              <a:rPr lang="en-US" sz="2800" dirty="0" smtClean="0"/>
            </a:br>
            <a:r>
              <a:rPr lang="en-US" sz="2800" dirty="0" smtClean="0"/>
              <a:t>2014 Strategic Plan </a:t>
            </a:r>
            <a:r>
              <a:rPr lang="en-US" sz="2800" dirty="0" smtClean="0">
                <a:solidFill>
                  <a:srgbClr val="C00000"/>
                </a:solidFill>
              </a:rPr>
              <a:t>workforce.ohio.gov</a:t>
            </a:r>
          </a:p>
          <a:p>
            <a:pPr marL="0" indent="0">
              <a:buNone/>
            </a:pPr>
            <a:endParaRPr lang="en-US" sz="2800" dirty="0"/>
          </a:p>
          <a:p>
            <a:pPr marL="0" indent="0">
              <a:buNone/>
            </a:pPr>
            <a:endParaRPr lang="en-US" sz="2800" dirty="0"/>
          </a:p>
        </p:txBody>
      </p:sp>
      <p:cxnSp>
        <p:nvCxnSpPr>
          <p:cNvPr id="5" name="Straight Connector 4"/>
          <p:cNvCxnSpPr/>
          <p:nvPr/>
        </p:nvCxnSpPr>
        <p:spPr bwMode="auto">
          <a:xfrm>
            <a:off x="457200" y="37338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44090825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14400" y="1386662"/>
            <a:ext cx="73152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5" name="Rectangle 4"/>
          <p:cNvSpPr/>
          <p:nvPr/>
        </p:nvSpPr>
        <p:spPr bwMode="auto">
          <a:xfrm>
            <a:off x="914400" y="2834462"/>
            <a:ext cx="73152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914400" y="4206062"/>
            <a:ext cx="73152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7" name="Title 1"/>
          <p:cNvSpPr txBox="1">
            <a:spLocks/>
          </p:cNvSpPr>
          <p:nvPr/>
        </p:nvSpPr>
        <p:spPr>
          <a:xfrm>
            <a:off x="457200" y="457200"/>
            <a:ext cx="8229600" cy="646331"/>
          </a:xfrm>
          <a:prstGeom prst="rect">
            <a:avLst/>
          </a:prstGeom>
        </p:spPr>
        <p:txBody>
          <a:bodyPr vert="horz" lIns="0" tIns="0" rIns="0" bIns="0" rtlCol="0" anchor="t" anchorCtr="0">
            <a:spAutoFit/>
          </a:bodyPr>
          <a:lstStyle>
            <a:lvl1pPr algn="ctr" defTabSz="457200" rtl="0" eaLnBrk="1" latinLnBrk="0" hangingPunct="1">
              <a:spcBef>
                <a:spcPct val="0"/>
              </a:spcBef>
              <a:buNone/>
              <a:defRPr sz="4200" b="1" kern="1200">
                <a:solidFill>
                  <a:srgbClr val="C00000"/>
                </a:solidFill>
                <a:latin typeface="Arial"/>
                <a:ea typeface="+mj-ea"/>
                <a:cs typeface="Arial"/>
              </a:defRPr>
            </a:lvl1pPr>
          </a:lstStyle>
          <a:p>
            <a:r>
              <a:rPr lang="en-US" dirty="0" smtClean="0"/>
              <a:t>Resources</a:t>
            </a:r>
            <a:endParaRPr lang="en-US" dirty="0"/>
          </a:p>
        </p:txBody>
      </p:sp>
      <p:sp>
        <p:nvSpPr>
          <p:cNvPr id="8" name="Content Placeholder 2"/>
          <p:cNvSpPr txBox="1">
            <a:spLocks/>
          </p:cNvSpPr>
          <p:nvPr/>
        </p:nvSpPr>
        <p:spPr>
          <a:xfrm>
            <a:off x="1151860" y="1798459"/>
            <a:ext cx="6772940" cy="639941"/>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Career Connections K-12 Framework</a:t>
            </a:r>
            <a:endParaRPr lang="en-US" sz="2800" dirty="0"/>
          </a:p>
        </p:txBody>
      </p:sp>
      <p:sp>
        <p:nvSpPr>
          <p:cNvPr id="9" name="Content Placeholder 2"/>
          <p:cNvSpPr txBox="1">
            <a:spLocks/>
          </p:cNvSpPr>
          <p:nvPr/>
        </p:nvSpPr>
        <p:spPr>
          <a:xfrm>
            <a:off x="1194390" y="3269403"/>
            <a:ext cx="6654210"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Career Connections Learning Strategies</a:t>
            </a:r>
            <a:endParaRPr lang="en-US" sz="2800" dirty="0"/>
          </a:p>
        </p:txBody>
      </p:sp>
      <p:sp>
        <p:nvSpPr>
          <p:cNvPr id="10" name="Content Placeholder 2"/>
          <p:cNvSpPr txBox="1">
            <a:spLocks/>
          </p:cNvSpPr>
          <p:nvPr/>
        </p:nvSpPr>
        <p:spPr>
          <a:xfrm>
            <a:off x="1236921" y="4648200"/>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OhioMeansJobs K-12</a:t>
            </a:r>
            <a:endParaRPr lang="en-US" sz="2800" dirty="0"/>
          </a:p>
        </p:txBody>
      </p:sp>
    </p:spTree>
    <p:extLst>
      <p:ext uri="{BB962C8B-B14F-4D97-AF65-F5344CB8AC3E}">
        <p14:creationId xmlns:p14="http://schemas.microsoft.com/office/powerpoint/2010/main" val="153580731"/>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lstStyle/>
          <a:p>
            <a:r>
              <a:rPr lang="en-US" dirty="0" smtClean="0"/>
              <a:t>Framework</a:t>
            </a:r>
            <a:endParaRPr lang="en-US" dirty="0"/>
          </a:p>
        </p:txBody>
      </p:sp>
      <p:sp>
        <p:nvSpPr>
          <p:cNvPr id="3" name="Content Placeholder 2"/>
          <p:cNvSpPr>
            <a:spLocks noGrp="1"/>
          </p:cNvSpPr>
          <p:nvPr>
            <p:ph idx="1"/>
          </p:nvPr>
        </p:nvSpPr>
        <p:spPr>
          <a:xfrm>
            <a:off x="914400" y="1524000"/>
            <a:ext cx="7315200" cy="3200400"/>
          </a:xfrm>
        </p:spPr>
        <p:txBody>
          <a:bodyPr/>
          <a:lstStyle/>
          <a:p>
            <a:pPr marL="0" indent="0">
              <a:buNone/>
            </a:pPr>
            <a:r>
              <a:rPr lang="en-US" b="1" dirty="0"/>
              <a:t>Career </a:t>
            </a:r>
            <a:r>
              <a:rPr lang="en-US" b="1" dirty="0" smtClean="0"/>
              <a:t>Awareness</a:t>
            </a:r>
            <a:r>
              <a:rPr lang="en-US" sz="3000" b="1" dirty="0" smtClean="0"/>
              <a:t/>
            </a:r>
            <a:br>
              <a:rPr lang="en-US" sz="3000" b="1" dirty="0" smtClean="0"/>
            </a:br>
            <a:r>
              <a:rPr lang="en-US" sz="2800" i="1" dirty="0" smtClean="0"/>
              <a:t>Kindergarten through Grade 5</a:t>
            </a:r>
          </a:p>
          <a:p>
            <a:pPr marL="0" indent="0">
              <a:buNone/>
            </a:pPr>
            <a:endParaRPr lang="en-US" sz="3000" dirty="0"/>
          </a:p>
          <a:p>
            <a:pPr marL="0" indent="0">
              <a:buNone/>
            </a:pPr>
            <a:r>
              <a:rPr lang="en-US" b="1" dirty="0"/>
              <a:t>Career </a:t>
            </a:r>
            <a:r>
              <a:rPr lang="en-US" b="1" dirty="0" smtClean="0"/>
              <a:t>Exploration</a:t>
            </a:r>
            <a:br>
              <a:rPr lang="en-US" b="1" dirty="0" smtClean="0"/>
            </a:br>
            <a:r>
              <a:rPr lang="en-US" sz="2800" i="1" dirty="0" smtClean="0"/>
              <a:t>Grades 6 through 8</a:t>
            </a:r>
            <a:r>
              <a:rPr lang="en-US" sz="2800" dirty="0" smtClean="0"/>
              <a:t/>
            </a:r>
            <a:br>
              <a:rPr lang="en-US" sz="2800" dirty="0" smtClean="0"/>
            </a:br>
            <a:endParaRPr lang="en-US" sz="3000" dirty="0"/>
          </a:p>
          <a:p>
            <a:pPr marL="0" indent="0">
              <a:buNone/>
            </a:pPr>
            <a:r>
              <a:rPr lang="en-US" b="1" dirty="0"/>
              <a:t>Career </a:t>
            </a:r>
            <a:r>
              <a:rPr lang="en-US" b="1" dirty="0" smtClean="0"/>
              <a:t>Planning</a:t>
            </a:r>
            <a:r>
              <a:rPr lang="en-US" sz="3000" b="1" dirty="0" smtClean="0"/>
              <a:t/>
            </a:r>
            <a:br>
              <a:rPr lang="en-US" sz="3000" b="1" dirty="0" smtClean="0"/>
            </a:br>
            <a:r>
              <a:rPr lang="en-US" sz="2800" i="1" dirty="0" smtClean="0"/>
              <a:t>Grades 9 through 12 and beyond</a:t>
            </a:r>
            <a:endParaRPr lang="en-US" sz="2800" i="1" dirty="0"/>
          </a:p>
        </p:txBody>
      </p:sp>
      <p:cxnSp>
        <p:nvCxnSpPr>
          <p:cNvPr id="5" name="Straight Connector 4"/>
          <p:cNvCxnSpPr/>
          <p:nvPr/>
        </p:nvCxnSpPr>
        <p:spPr bwMode="auto">
          <a:xfrm>
            <a:off x="457200" y="27432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4343400"/>
            <a:ext cx="822960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84687444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7514523"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9650376"/>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925519"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8167880"/>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ODE_BlueTeacherCompu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DE Career Pathways">
  <a:themeElements>
    <a:clrScheme name="Custom 6">
      <a:dk1>
        <a:srgbClr val="000000"/>
      </a:dk1>
      <a:lt1>
        <a:srgbClr val="FFFFFF"/>
      </a:lt1>
      <a:dk2>
        <a:srgbClr val="000000"/>
      </a:dk2>
      <a:lt2>
        <a:srgbClr val="FFFFFF"/>
      </a:lt2>
      <a:accent1>
        <a:srgbClr val="E26427"/>
      </a:accent1>
      <a:accent2>
        <a:srgbClr val="F9BE00"/>
      </a:accent2>
      <a:accent3>
        <a:srgbClr val="B8CC3F"/>
      </a:accent3>
      <a:accent4>
        <a:srgbClr val="6DABE4"/>
      </a:accent4>
      <a:accent5>
        <a:srgbClr val="D9D9D9"/>
      </a:accent5>
      <a:accent6>
        <a:srgbClr val="FFFFFF"/>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17291</TotalTime>
  <Words>5570</Words>
  <Application>Microsoft Office PowerPoint</Application>
  <PresentationFormat>On-screen Show (4:3)</PresentationFormat>
  <Paragraphs>406</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ODE_BlueTeacherComputer</vt:lpstr>
      <vt:lpstr>ODE Career Pathways</vt:lpstr>
      <vt:lpstr>Career Connections</vt:lpstr>
      <vt:lpstr>Research shows that a consistent factor in the reason for students dropping out of high school is a lack of motivation due to the perceived irrelevance of school.</vt:lpstr>
      <vt:lpstr>PowerPoint Presentation</vt:lpstr>
      <vt:lpstr>Career Connections</vt:lpstr>
      <vt:lpstr>Background</vt:lpstr>
      <vt:lpstr>PowerPoint Presentation</vt:lpstr>
      <vt:lpstr>Framework</vt:lpstr>
      <vt:lpstr>PowerPoint Presentation</vt:lpstr>
      <vt:lpstr>PowerPoint Presentation</vt:lpstr>
      <vt:lpstr>District Career Advising Policy</vt:lpstr>
      <vt:lpstr>Career Connections Learning Strategies</vt:lpstr>
      <vt:lpstr>PowerPoint Presentation</vt:lpstr>
      <vt:lpstr>PowerPoint Presentation</vt:lpstr>
      <vt:lpstr>PowerPoint Presentation</vt:lpstr>
      <vt:lpstr>Career Pathways</vt:lpstr>
      <vt:lpstr>PowerPoint Presentation</vt:lpstr>
      <vt:lpstr>PowerPoint Presentation</vt:lpstr>
      <vt:lpstr>OhioMeansJobs.com Home Page</vt:lpstr>
      <vt:lpstr>OhioMeansJobs.com: Choose K-12 Student</vt:lpstr>
      <vt:lpstr>OhioMeansJobs K-12: Guided Tour “First Up”</vt:lpstr>
      <vt:lpstr>Registration – customized for students, teachers, and parents</vt:lpstr>
      <vt:lpstr>Career Cluster Inventory</vt:lpstr>
      <vt:lpstr>Career Profile</vt:lpstr>
      <vt:lpstr>Career Information</vt:lpstr>
      <vt:lpstr>Education and Training Options</vt:lpstr>
      <vt:lpstr>Scholarships</vt:lpstr>
      <vt:lpstr>Budgeting For Your Future</vt:lpstr>
      <vt:lpstr>Career Plan</vt:lpstr>
      <vt:lpstr>Tools for College and Career Readiness</vt:lpstr>
      <vt:lpstr>Upload or Build a Résumé</vt:lpstr>
      <vt:lpstr>Job Search</vt:lpstr>
      <vt:lpstr>Backpack – Ongoing Individualized Planning</vt:lpstr>
      <vt:lpstr>Self-Directed Exploration</vt:lpstr>
      <vt:lpstr>Next Steps:</vt:lpstr>
      <vt:lpstr>education.ohio.gov/CareerConnections</vt:lpstr>
      <vt:lpstr>Social Media</vt:lpstr>
      <vt:lpstr>Questions?</vt:lpstr>
    </vt:vector>
  </TitlesOfParts>
  <Company>Ohio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Relevance into your Curriculum</dc:title>
  <dc:creator>carolyn.george</dc:creator>
  <cp:lastModifiedBy>ODE</cp:lastModifiedBy>
  <cp:revision>181</cp:revision>
  <cp:lastPrinted>2014-10-06T16:23:15Z</cp:lastPrinted>
  <dcterms:created xsi:type="dcterms:W3CDTF">2013-08-15T20:13:50Z</dcterms:created>
  <dcterms:modified xsi:type="dcterms:W3CDTF">2015-02-26T20:09:06Z</dcterms:modified>
</cp:coreProperties>
</file>